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rgbClr val="375A7D"/>
          </a:solidFill>
        </a:fill>
      </a:tcStyle>
    </a:wholeTbl>
    <a:band2H>
      <a:tcTxStyle b="def" i="def"/>
      <a:tcStyle>
        <a:tcBdr/>
        <a:fill>
          <a:solidFill>
            <a:srgbClr val="3B7499"/>
          </a:solidFill>
        </a:fill>
      </a:tcStyle>
    </a:band2H>
    <a:firstCo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rgbClr val="53D5FD"/>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Col>
    <a:la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rgbClr val="53D5FD"/>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lastRow>
    <a:firstRow>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rgbClr val="53D5FD"/>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solidFill>
            <a:schemeClr val="accent1">
              <a:hueOff val="450000"/>
              <a:satOff val="-18071"/>
              <a:lumOff val="-14609"/>
            </a:schemeClr>
          </a:solidFill>
        </a:fill>
      </a:tcStyle>
    </a:firstRow>
  </a:tblStyle>
  <a:tblStyle styleId="{C7B018BB-80A7-4F77-B60F-C8B233D01FF8}" styleName="">
    <a:tblBg/>
    <a:wholeTbl>
      <a:tcTxStyle b="off" i="off">
        <a:font>
          <a:latin typeface="Avenir Medium"/>
          <a:ea typeface="Avenir Medium"/>
          <a:cs typeface="Avenir Medium"/>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0A0A0A">
              <a:alpha val="92000"/>
            </a:srgbClr>
          </a:solidFill>
        </a:fill>
      </a:tcStyle>
    </a:band2H>
    <a:firstCol>
      <a:tcTxStyle b="off" i="off">
        <a:font>
          <a:latin typeface="Avenir Medium"/>
          <a:ea typeface="Avenir Medium"/>
          <a:cs typeface="Avenir Medium"/>
        </a:font>
        <a:srgbClr val="FFFFFF"/>
      </a:tcTxStyle>
      <a:tcStyle>
        <a:tcBdr>
          <a:left>
            <a:ln w="25400" cap="flat">
              <a:solidFill>
                <a:srgbClr val="000000"/>
              </a:solidFill>
              <a:prstDash val="solid"/>
              <a:miter lim="400000"/>
            </a:ln>
          </a:left>
          <a:right>
            <a:ln w="63500" cap="flat">
              <a:solidFill>
                <a:srgbClr val="000000"/>
              </a:solidFill>
              <a:prstDash val="solid"/>
              <a:miter lim="400000"/>
            </a:ln>
          </a:right>
          <a:top>
            <a:ln w="38100" cap="flat">
              <a:solidFill>
                <a:srgbClr val="000000"/>
              </a:solidFill>
              <a:prstDash val="solid"/>
              <a:miter lim="400000"/>
            </a:ln>
          </a:top>
          <a:bottom>
            <a:ln w="38100" cap="flat">
              <a:solidFill>
                <a:srgbClr val="000000"/>
              </a:solidFill>
              <a:prstDash val="solid"/>
              <a:miter lim="400000"/>
            </a:ln>
          </a:bottom>
          <a:insideH>
            <a:ln w="381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635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Avenir Medium"/>
          <a:ea typeface="Avenir Medium"/>
          <a:cs typeface="Avenir Medium"/>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635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EEE7283C-3CF3-47DC-8721-378D4A62B228}" styleName="">
    <a:tblBg/>
    <a:wholeTbl>
      <a:tcTxStyle b="off" i="off">
        <a:fontRef idx="minor">
          <a:srgbClr val="FFFFFF"/>
        </a:fontRef>
        <a:srgbClr val="FFFFFF"/>
      </a:tcTxStyle>
      <a:tcStyle>
        <a:tcBdr>
          <a:left>
            <a:ln w="12700" cap="flat">
              <a:solidFill>
                <a:schemeClr val="accent2">
                  <a:satOff val="-5186"/>
                  <a:lumOff val="-28409"/>
                </a:schemeClr>
              </a:solidFill>
              <a:prstDash val="solid"/>
              <a:miter lim="400000"/>
            </a:ln>
          </a:left>
          <a:right>
            <a:ln w="12700" cap="flat">
              <a:solidFill>
                <a:schemeClr val="accent2">
                  <a:satOff val="-5186"/>
                  <a:lumOff val="-28409"/>
                </a:schemeClr>
              </a:solidFill>
              <a:prstDash val="solid"/>
              <a:miter lim="400000"/>
            </a:ln>
          </a:right>
          <a:top>
            <a:ln w="12700" cap="flat">
              <a:solidFill>
                <a:schemeClr val="accent2">
                  <a:satOff val="-5186"/>
                  <a:lumOff val="-28409"/>
                </a:schemeClr>
              </a:solidFill>
              <a:prstDash val="solid"/>
              <a:miter lim="400000"/>
            </a:ln>
          </a:top>
          <a:bottom>
            <a:ln w="12700" cap="flat">
              <a:solidFill>
                <a:schemeClr val="accent2">
                  <a:satOff val="-5186"/>
                  <a:lumOff val="-28409"/>
                </a:schemeClr>
              </a:solidFill>
              <a:prstDash val="solid"/>
              <a:miter lim="400000"/>
            </a:ln>
          </a:bottom>
          <a:insideH>
            <a:ln w="12700" cap="flat">
              <a:solidFill>
                <a:schemeClr val="accent2">
                  <a:satOff val="-5186"/>
                  <a:lumOff val="-28409"/>
                </a:schemeClr>
              </a:solidFill>
              <a:prstDash val="solid"/>
              <a:miter lim="400000"/>
            </a:ln>
          </a:insideH>
          <a:insideV>
            <a:ln w="12700" cap="flat">
              <a:solidFill>
                <a:schemeClr val="accent2">
                  <a:satOff val="-5186"/>
                  <a:lumOff val="-28409"/>
                </a:schemeClr>
              </a:solidFill>
              <a:prstDash val="solid"/>
              <a:miter lim="400000"/>
            </a:ln>
          </a:insideV>
        </a:tcBdr>
        <a:fill>
          <a:noFill/>
        </a:fill>
      </a:tcStyle>
    </a:wholeTbl>
    <a:band2H>
      <a:tcTxStyle b="def" i="def"/>
      <a:tcStyle>
        <a:tcBdr/>
        <a:fill>
          <a:solidFill>
            <a:srgbClr val="00EDFF">
              <a:alpha val="24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chemeClr val="accent2">
                  <a:satOff val="-5186"/>
                  <a:lumOff val="-28409"/>
                </a:schemeClr>
              </a:solidFill>
              <a:prstDash val="solid"/>
              <a:miter lim="400000"/>
            </a:ln>
          </a:insideV>
        </a:tcBdr>
        <a:fill>
          <a:solidFill>
            <a:schemeClr val="accent2">
              <a:satOff val="-5186"/>
              <a:lumOff val="-12389"/>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00919C">
                  <a:alpha val="79000"/>
                </a:srgbClr>
              </a:solidFill>
              <a:prstDash val="solid"/>
              <a:miter lim="400000"/>
            </a:ln>
          </a:insideH>
          <a:insideV>
            <a:ln w="12700" cap="flat">
              <a:noFill/>
              <a:miter lim="400000"/>
            </a:ln>
          </a:insideV>
        </a:tcBdr>
        <a:fill>
          <a:solidFill>
            <a:schemeClr val="accent2">
              <a:satOff val="-5186"/>
              <a:lumOff val="-28409"/>
            </a:scheme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25400" cap="rnd">
              <a:solidFill>
                <a:srgbClr val="4F4F4F"/>
              </a:solidFill>
              <a:custDash>
                <a:ds d="100000" sp="200000"/>
              </a:custDash>
              <a:miter lim="400000"/>
            </a:ln>
          </a:top>
          <a:bottom>
            <a:ln w="25400" cap="rnd">
              <a:solidFill>
                <a:srgbClr val="4F4F4F"/>
              </a:solidFill>
              <a:custDash>
                <a:ds d="100000" sp="200000"/>
              </a:custDash>
              <a:miter lim="400000"/>
            </a:ln>
          </a:bottom>
          <a:insideH>
            <a:ln w="25400" cap="rnd">
              <a:solidFill>
                <a:srgbClr val="4F4F4F"/>
              </a:solidFill>
              <a:custDash>
                <a:ds d="100000" sp="200000"/>
              </a:custDash>
              <a:miter lim="400000"/>
            </a:ln>
          </a:insideH>
          <a:insideV>
            <a:ln w="12700" cap="flat">
              <a:noFill/>
              <a:miter lim="400000"/>
            </a:ln>
          </a:insideV>
        </a:tcBdr>
        <a:fill>
          <a:noFill/>
        </a:fill>
      </a:tcStyle>
    </a:wholeTbl>
    <a:band2H>
      <a:tcTxStyle b="def" i="def"/>
      <a:tcStyle>
        <a:tcBdr/>
        <a:fill>
          <a:solidFill>
            <a:srgbClr val="6D6D6D">
              <a:alpha val="25000"/>
            </a:srgbClr>
          </a:solidFill>
        </a:fill>
      </a:tcStyle>
    </a:band2H>
    <a:firstCol>
      <a:tcTxStyle b="off" i="off">
        <a:fontRef idx="minor">
          <a:srgbClr val="FFFFFF"/>
        </a:fontRef>
        <a:srgbClr val="FFFFFF"/>
      </a:tcTxStyle>
      <a:tcStyle>
        <a:tcBdr>
          <a:left>
            <a:ln w="12700" cap="flat">
              <a:noFill/>
              <a:miter lim="400000"/>
            </a:ln>
          </a:left>
          <a:right>
            <a:ln w="0" cap="flat">
              <a:noFill/>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808080">
              <a:alpha val="32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8100" cap="flat">
              <a:solidFill>
                <a:srgbClr val="000000"/>
              </a:solidFill>
              <a:prstDash val="solid"/>
              <a:miter lim="400000"/>
            </a:ln>
          </a:top>
          <a:bottom>
            <a:ln w="12700" cap="flat">
              <a:noFill/>
              <a:miter lim="400000"/>
            </a:ln>
          </a:bottom>
          <a:insideH>
            <a:ln w="12700" cap="flat">
              <a:solidFill>
                <a:srgbClr val="000000"/>
              </a:solidFill>
              <a:prstDash val="solid"/>
              <a:miter lim="400000"/>
            </a:ln>
          </a:insideH>
          <a:insideV>
            <a:ln w="12700" cap="flat">
              <a:noFill/>
              <a:miter lim="400000"/>
            </a:ln>
          </a:insideV>
        </a:tcBdr>
        <a:fill>
          <a:solidFill>
            <a:srgbClr val="941B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noFill/>
              <a:miter lim="400000"/>
            </a:ln>
          </a:insideV>
        </a:tcBdr>
        <a:fill>
          <a:solidFill>
            <a:srgbClr val="CD2600">
              <a:alpha val="80000"/>
            </a:srgb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4F4F4F"/>
              </a:solidFill>
              <a:prstDash val="solid"/>
              <a:miter lim="400000"/>
            </a:ln>
          </a:top>
          <a:bottom>
            <a:ln w="12700" cap="flat">
              <a:solidFill>
                <a:srgbClr val="4F4F4F"/>
              </a:solidFill>
              <a:prstDash val="solid"/>
              <a:miter lim="400000"/>
            </a:ln>
          </a:bottom>
          <a:insideH>
            <a:ln w="12700" cap="flat">
              <a:solidFill>
                <a:srgbClr val="4F4F4F"/>
              </a:solidFill>
              <a:prstDash val="solid"/>
              <a:miter lim="400000"/>
            </a:ln>
          </a:insideH>
          <a:insideV>
            <a:ln w="12700" cap="flat">
              <a:noFill/>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08080"/>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wholeTbl>
    <a:band2H>
      <a:tcTxStyle b="def" i="def"/>
      <a:tcStyle>
        <a:tcBdr/>
        <a:fill>
          <a:solidFill>
            <a:srgbClr val="797A7B">
              <a:alpha val="30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797979"/>
              </a:solidFill>
              <a:custDash>
                <a:ds d="200000" sp="200000"/>
              </a:custDash>
              <a:miter lim="400000"/>
            </a:ln>
          </a:top>
          <a:bottom>
            <a:ln w="12700" cap="flat">
              <a:solidFill>
                <a:srgbClr val="797979"/>
              </a:solidFill>
              <a:custDash>
                <a:ds d="200000" sp="200000"/>
              </a:custDash>
              <a:miter lim="400000"/>
            </a:ln>
          </a:bottom>
          <a:insideH>
            <a:ln w="12700" cap="flat">
              <a:solidFill>
                <a:srgbClr val="797979"/>
              </a:solidFill>
              <a:custDash>
                <a:ds d="200000" sp="200000"/>
              </a:custDash>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solidFill>
                <a:srgbClr val="797979"/>
              </a:solidFill>
              <a:prstDash val="solid"/>
              <a:miter lim="400000"/>
            </a:ln>
          </a:insideH>
          <a:insideV>
            <a:ln w="12700" cap="flat">
              <a:noFill/>
              <a:miter lim="400000"/>
            </a:ln>
          </a:insideV>
        </a:tcBdr>
        <a:fill>
          <a:noFill/>
        </a:fill>
      </a:tcStyle>
    </a:lastRow>
    <a:firstRow>
      <a:tcTxStyle b="off" i="off">
        <a:fontRef idx="minor">
          <a:schemeClr val="accent2">
            <a:satOff val="44164"/>
            <a:lumOff val="14231"/>
          </a:schemeClr>
        </a:fontRef>
        <a:schemeClr val="accent2">
          <a:satOff val="44164"/>
          <a:lumOff val="14231"/>
        </a:schemeClr>
      </a:tcTxStyle>
      <a:tcStyle>
        <a:tcBdr>
          <a:left>
            <a:ln w="12700" cap="flat">
              <a:noFill/>
              <a:miter lim="400000"/>
            </a:ln>
          </a:left>
          <a:right>
            <a:ln w="12700" cap="flat">
              <a:noFill/>
              <a:miter lim="400000"/>
            </a:ln>
          </a:right>
          <a:top>
            <a:ln w="12700" cap="flat">
              <a:noFill/>
              <a:miter lim="400000"/>
            </a:ln>
          </a:top>
          <a:bottom>
            <a:ln w="12700" cap="flat">
              <a:solidFill>
                <a:srgbClr val="FFFFFF"/>
              </a:solidFill>
              <a:prstDash val="solid"/>
              <a:miter lim="400000"/>
            </a:ln>
          </a:bottom>
          <a:insideH>
            <a:ln w="12700" cap="flat">
              <a:solidFill>
                <a:srgbClr val="797979"/>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1" name="Shape 151"/>
          <p:cNvSpPr/>
          <p:nvPr>
            <p:ph type="sldImg"/>
          </p:nvPr>
        </p:nvSpPr>
        <p:spPr>
          <a:xfrm>
            <a:off x="1143000" y="685800"/>
            <a:ext cx="4572000" cy="3429000"/>
          </a:xfrm>
          <a:prstGeom prst="rect">
            <a:avLst/>
          </a:prstGeom>
        </p:spPr>
        <p:txBody>
          <a:bodyPr/>
          <a:lstStyle/>
          <a:p>
            <a:pPr/>
          </a:p>
        </p:txBody>
      </p:sp>
      <p:sp>
        <p:nvSpPr>
          <p:cNvPr id="152" name="Shape 1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Shape 167"/>
          <p:cNvSpPr/>
          <p:nvPr>
            <p:ph type="sldImg"/>
          </p:nvPr>
        </p:nvSpPr>
        <p:spPr>
          <a:prstGeom prst="rect">
            <a:avLst/>
          </a:prstGeom>
        </p:spPr>
        <p:txBody>
          <a:bodyPr/>
          <a:lstStyle/>
          <a:p>
            <a:pPr/>
          </a:p>
        </p:txBody>
      </p:sp>
      <p:sp>
        <p:nvSpPr>
          <p:cNvPr id="168" name="Shape 168"/>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If you are like me, I had a gross lack of knowledge. These were some of the questions I had and can hopefully answer with the rest of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Shape 251"/>
          <p:cNvSpPr/>
          <p:nvPr>
            <p:ph type="sldImg"/>
          </p:nvPr>
        </p:nvSpPr>
        <p:spPr>
          <a:prstGeom prst="rect">
            <a:avLst/>
          </a:prstGeom>
        </p:spPr>
        <p:txBody>
          <a:bodyPr/>
          <a:lstStyle/>
          <a:p>
            <a:pPr/>
          </a:p>
        </p:txBody>
      </p:sp>
      <p:sp>
        <p:nvSpPr>
          <p:cNvPr id="252" name="Shape 252"/>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California was first to legalize medical marijuana in 1996, since then 28 states of legalized medical marijuana . </a:t>
            </a:r>
          </a:p>
          <a:p>
            <a:pPr defTabSz="914400">
              <a:lnSpc>
                <a:spcPct val="100000"/>
              </a:lnSpc>
              <a:defRPr sz="1200">
                <a:latin typeface="Calibri"/>
                <a:ea typeface="Calibri"/>
                <a:cs typeface="Calibri"/>
                <a:sym typeface="Calibri"/>
              </a:defRPr>
            </a:pPr>
            <a:r>
              <a:t>Limited Marijuana includes CBD and those low in THC</a:t>
            </a:r>
          </a:p>
          <a:p>
            <a:pPr defTabSz="914400">
              <a:lnSpc>
                <a:spcPct val="100000"/>
              </a:lnSpc>
              <a:defRPr sz="1200">
                <a:latin typeface="Calibri"/>
                <a:ea typeface="Calibri"/>
                <a:cs typeface="Calibri"/>
                <a:sym typeface="Calibri"/>
              </a:defRPr>
            </a:pPr>
            <a:r>
              <a:t>In states were medical marijuana is legal, physicians don’t actually prescribe, rather they write a letter saying it is medical treatment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a:p>
        </p:txBody>
      </p:sp>
      <p:sp>
        <p:nvSpPr>
          <p:cNvPr id="274" name="Shape 274"/>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We do have 2 forms of synthetic marijuana. Which his interesting that the FDA approves when the federal govenerment has claimed that there are no medical uses of marijuana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Earlier I mentioned some to the proposed used of CBD and cannibus. When you start looking the individual studies there is a mix of in vivo animal studies and also some strange cases…</a:t>
            </a:r>
          </a:p>
          <a:p>
            <a:pPr marL="228600" indent="-228600" defTabSz="914400">
              <a:lnSpc>
                <a:spcPct val="100000"/>
              </a:lnSpc>
              <a:buSzPct val="100000"/>
              <a:buAutoNum type="arabicPeriod" startAt="1"/>
              <a:defRPr sz="1200">
                <a:latin typeface="Calibri"/>
                <a:ea typeface="Calibri"/>
                <a:cs typeface="Calibri"/>
                <a:sym typeface="Calibri"/>
              </a:defRPr>
            </a:pPr>
          </a:p>
          <a:p>
            <a:pPr marL="228600" indent="-228600" defTabSz="914400">
              <a:lnSpc>
                <a:spcPct val="100000"/>
              </a:lnSpc>
              <a:buSzPct val="100000"/>
              <a:buAutoNum type="arabicPeriod" startAt="1"/>
              <a:defRPr sz="1200">
                <a:latin typeface="Calibri"/>
                <a:ea typeface="Calibri"/>
                <a:cs typeface="Calibri"/>
                <a:sym typeface="Calibri"/>
              </a:defRPr>
            </a:pPr>
            <a:r>
              <a:t>Mice/rat model. CBD could be used to potentiate pain. Interesting </a:t>
            </a:r>
          </a:p>
          <a:p>
            <a:pPr marL="228600" indent="-228600" defTabSz="914400">
              <a:lnSpc>
                <a:spcPct val="100000"/>
              </a:lnSpc>
              <a:buSzPct val="100000"/>
              <a:buAutoNum type="arabicPeriod" startAt="1"/>
              <a:defRPr sz="1200">
                <a:latin typeface="Calibri"/>
                <a:ea typeface="Calibri"/>
                <a:cs typeface="Calibri"/>
                <a:sym typeface="Calibri"/>
              </a:defRPr>
            </a:pPr>
            <a:r>
              <a:t>Completed in Italy, tolerated but no really no effects. Started with 21 females with severe somatoform/dysautonomic syndromes after HPV vaccine. 2 dropped out due to “iatrogenic adverse events, 2 stopped due to lack of improvement.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Shape 289"/>
          <p:cNvSpPr/>
          <p:nvPr>
            <p:ph type="sldImg"/>
          </p:nvPr>
        </p:nvSpPr>
        <p:spPr>
          <a:prstGeom prst="rect">
            <a:avLst/>
          </a:prstGeom>
        </p:spPr>
        <p:txBody>
          <a:bodyPr/>
          <a:lstStyle/>
          <a:p>
            <a:pPr/>
          </a:p>
        </p:txBody>
      </p:sp>
      <p:sp>
        <p:nvSpPr>
          <p:cNvPr id="290" name="Shape 290"/>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Was able to find some systemic reviews, however many of the studies do lump CBD with cannibus.  </a:t>
            </a:r>
          </a:p>
          <a:p>
            <a:pPr marL="228600" indent="-228600" defTabSz="914400">
              <a:lnSpc>
                <a:spcPct val="100000"/>
              </a:lnSpc>
              <a:buSzPct val="100000"/>
              <a:buAutoNum type="arabicPeriod" startAt="1"/>
              <a:defRPr sz="1200">
                <a:latin typeface="Calibri"/>
                <a:ea typeface="Calibri"/>
                <a:cs typeface="Calibri"/>
                <a:sym typeface="Calibri"/>
              </a:defRPr>
            </a:pPr>
            <a:r>
              <a:t>Assess efficacy and safety. One report was an abstract, one a letter to the editor. Low quality reports </a:t>
            </a:r>
          </a:p>
          <a:p>
            <a:pPr marL="228600" indent="-228600" defTabSz="914400">
              <a:lnSpc>
                <a:spcPct val="100000"/>
              </a:lnSpc>
              <a:buSzPct val="100000"/>
              <a:buAutoNum type="arabicPeriod" startAt="1"/>
              <a:defRPr sz="1200">
                <a:latin typeface="Calibri"/>
                <a:ea typeface="Calibri"/>
                <a:cs typeface="Calibri"/>
                <a:sym typeface="Calibri"/>
              </a:defRPr>
            </a:pPr>
            <a:r>
              <a:t>23% of people with schizophrenia use cannabis. This review had 3 objectives </a:t>
            </a:r>
          </a:p>
          <a:p>
            <a:pPr lvl="1" marL="685800" indent="-228600" defTabSz="914400">
              <a:lnSpc>
                <a:spcPct val="100000"/>
              </a:lnSpc>
              <a:buSzPct val="100000"/>
              <a:buAutoNum type="arabicPeriod" startAt="1"/>
              <a:defRPr sz="1200">
                <a:latin typeface="Calibri"/>
                <a:ea typeface="Calibri"/>
                <a:cs typeface="Calibri"/>
                <a:sym typeface="Calibri"/>
              </a:defRPr>
            </a:pPr>
            <a:r>
              <a:t>assess effects of psychological tx for cannabis reduction </a:t>
            </a:r>
          </a:p>
          <a:p>
            <a:pPr lvl="1" marL="685800" indent="-228600" defTabSz="914400">
              <a:lnSpc>
                <a:spcPct val="100000"/>
              </a:lnSpc>
              <a:buSzPct val="100000"/>
              <a:buAutoNum type="arabicPeriod" startAt="1"/>
              <a:defRPr sz="1200">
                <a:latin typeface="Calibri"/>
                <a:ea typeface="Calibri"/>
                <a:cs typeface="Calibri"/>
                <a:sym typeface="Calibri"/>
              </a:defRPr>
            </a:pPr>
            <a:r>
              <a:t>Assess effects of of antipsychotics for cannabis reduction</a:t>
            </a:r>
          </a:p>
          <a:p>
            <a:pPr lvl="1" marL="685800" indent="-228600" defTabSz="914400">
              <a:lnSpc>
                <a:spcPct val="100000"/>
              </a:lnSpc>
              <a:buSzPct val="100000"/>
              <a:buAutoNum type="arabicPeriod" startAt="1"/>
              <a:defRPr sz="1200">
                <a:latin typeface="Calibri"/>
                <a:ea typeface="Calibri"/>
                <a:cs typeface="Calibri"/>
                <a:sym typeface="Calibri"/>
              </a:defRPr>
            </a:pPr>
            <a:r>
              <a:t>Assess effects of CBD for symptom reduction</a:t>
            </a:r>
          </a:p>
          <a:p>
            <a:pPr marL="228600" indent="-228600" defTabSz="914400">
              <a:lnSpc>
                <a:spcPct val="100000"/>
              </a:lnSpc>
              <a:buSzPct val="100000"/>
              <a:buAutoNum type="arabicPeriod" startAt="1"/>
              <a:defRPr sz="1200">
                <a:latin typeface="Calibri"/>
                <a:ea typeface="Calibri"/>
                <a:cs typeface="Calibri"/>
                <a:sym typeface="Calibri"/>
              </a:defRPr>
            </a:pPr>
            <a:r>
              <a:t>Looked at primary outcomes of clinical global impression of change and cognitive function. Had poorly presented results could not draw conclusions </a:t>
            </a:r>
          </a:p>
          <a:p>
            <a:pPr marL="228600" indent="-228600" defTabSz="914400">
              <a:lnSpc>
                <a:spcPct val="100000"/>
              </a:lnSpc>
              <a:buSzPct val="100000"/>
              <a:buAutoNum type="arabicPeriod" startAt="1"/>
              <a:defRPr sz="1200">
                <a:latin typeface="Calibri"/>
                <a:ea typeface="Calibri"/>
                <a:cs typeface="Calibri"/>
                <a:sym typeface="Calibri"/>
              </a:defRPr>
            </a:pPr>
            <a:r>
              <a:t>Studies differed in type of cannabinoid used, time frame was 1-6 weeks. Side effects were greater in studies with smoked cannabis (sedation, anxiety, confusion, dizziness, concentration issues, decreased salivation and increased thirst. Gave a number needed to treat of 2-4 for 9 studies.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Shape 295"/>
          <p:cNvSpPr/>
          <p:nvPr>
            <p:ph type="sldImg"/>
          </p:nvPr>
        </p:nvSpPr>
        <p:spPr>
          <a:prstGeom prst="rect">
            <a:avLst/>
          </a:prstGeom>
        </p:spPr>
        <p:txBody>
          <a:bodyPr/>
          <a:lstStyle/>
          <a:p>
            <a:pPr/>
          </a:p>
        </p:txBody>
      </p:sp>
      <p:sp>
        <p:nvSpPr>
          <p:cNvPr id="296" name="Shape 296"/>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Review of current research on CBD in epilepsy and neuropsychiatric medicine</a:t>
            </a:r>
          </a:p>
          <a:p>
            <a:pPr defTabSz="914400">
              <a:lnSpc>
                <a:spcPct val="100000"/>
              </a:lnSpc>
              <a:defRPr sz="1200">
                <a:latin typeface="Calibri"/>
                <a:ea typeface="Calibri"/>
                <a:cs typeface="Calibri"/>
                <a:sym typeface="Calibri"/>
              </a:defRPr>
            </a:pPr>
            <a:r>
              <a:t>Overall, CBD is promising as an anticonvulsant in acute animal models, but chronic is lacking </a:t>
            </a:r>
          </a:p>
          <a:p>
            <a:pPr defTabSz="914400">
              <a:lnSpc>
                <a:spcPct val="100000"/>
              </a:lnSpc>
              <a:defRPr sz="1200">
                <a:latin typeface="Calibri"/>
                <a:ea typeface="Calibri"/>
                <a:cs typeface="Calibri"/>
                <a:sym typeface="Calibri"/>
              </a:defRPr>
            </a:pPr>
            <a:r>
              <a:t>Does have neuroprotective and anti-inflammatory effects </a:t>
            </a:r>
          </a:p>
          <a:p>
            <a:pPr defTabSz="914400">
              <a:lnSpc>
                <a:spcPct val="100000"/>
              </a:lnSpc>
              <a:defRPr sz="1200">
                <a:latin typeface="Calibri"/>
                <a:ea typeface="Calibri"/>
                <a:cs typeface="Calibri"/>
                <a:sym typeface="Calibri"/>
              </a:defRPr>
            </a:pPr>
            <a:r>
              <a:t>Many anecdotal reports</a:t>
            </a:r>
          </a:p>
          <a:p>
            <a:pPr defTabSz="914400">
              <a:lnSpc>
                <a:spcPct val="100000"/>
              </a:lnSpc>
              <a:defRPr sz="1200">
                <a:latin typeface="Calibri"/>
                <a:ea typeface="Calibri"/>
                <a:cs typeface="Calibri"/>
                <a:sym typeface="Calibri"/>
              </a:defRPr>
            </a:pPr>
            <a:r>
              <a:t>Human Studies: multiple small studies, overall they are tolerated well however we are lacking long term studies. Also these studies have only been done in adults. Pharmacokinetics and toxicity of CBD is not know in children</a:t>
            </a:r>
          </a:p>
          <a:p>
            <a:pPr defTabSz="914400">
              <a:lnSpc>
                <a:spcPct val="100000"/>
              </a:lnSpc>
              <a:defRPr sz="1200">
                <a:latin typeface="Calibri"/>
                <a:ea typeface="Calibri"/>
                <a:cs typeface="Calibri"/>
                <a:sym typeface="Calibri"/>
              </a:defRPr>
            </a:pPr>
            <a:r>
              <a:t>Drug-Drug interactions: inhibitor of P450, inducer of CYP2B</a:t>
            </a:r>
          </a:p>
          <a:p>
            <a:pPr defTabSz="914400">
              <a:lnSpc>
                <a:spcPct val="100000"/>
              </a:lnSpc>
              <a:defRPr sz="1200">
                <a:latin typeface="Calibri"/>
                <a:ea typeface="Calibri"/>
                <a:cs typeface="Calibri"/>
                <a:sym typeface="Calibri"/>
              </a:defRPr>
            </a:pPr>
            <a:r>
              <a:t>More studies needed on whether CBD is treatment for DS and LGS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1" name="Shape 301"/>
          <p:cNvSpPr/>
          <p:nvPr>
            <p:ph type="sldImg"/>
          </p:nvPr>
        </p:nvSpPr>
        <p:spPr>
          <a:prstGeom prst="rect">
            <a:avLst/>
          </a:prstGeom>
        </p:spPr>
        <p:txBody>
          <a:bodyPr/>
          <a:lstStyle/>
          <a:p>
            <a:pPr/>
          </a:p>
        </p:txBody>
      </p:sp>
      <p:sp>
        <p:nvSpPr>
          <p:cNvPr id="302" name="Shape 302"/>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When it comes to controversial and unclear topics, it is sometimes helpful to consult some of the medical group positions. Positions for FP, pediatrics and neurology were all pretty consistent in their standing </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https://www.aan.com/uploadedFiles/Website_Library_Assets/Documents/6.Public_Policy/1.Stay_Informed/2.Position_Statements/3.PDFs_of_all_Position_Statements/Final%20Medical%20Marijuana%20Position%20Statement.pdf</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https://www.aap.org/en-us/advocacy-and-policy/state-advocacy/Documents/Medical%20Marijuana.pdf#search=marijuana</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http://www.aafp.org/about/policies/all/marijuana.html</a:t>
            </a:r>
          </a:p>
          <a:p>
            <a:pPr defTabSz="914400">
              <a:lnSpc>
                <a:spcPct val="100000"/>
              </a:lnSpc>
              <a:defRPr sz="1200">
                <a:latin typeface="Calibri"/>
                <a:ea typeface="Calibri"/>
                <a:cs typeface="Calibri"/>
                <a:sym typeface="Calibri"/>
              </a:defRPr>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Cannabidiol is not to be confused with THC, while both come from cannabis, THC is most active ingredient. Cannabidiol has no psychoactive effect, marijuana has high levels of THC</a:t>
            </a:r>
          </a:p>
          <a:p>
            <a:pPr defTabSz="914400">
              <a:lnSpc>
                <a:spcPct val="100000"/>
              </a:lnSpc>
              <a:defRPr sz="1200">
                <a:latin typeface="Calibri"/>
                <a:ea typeface="Calibri"/>
                <a:cs typeface="Calibri"/>
                <a:sym typeface="Calibri"/>
              </a:defRPr>
            </a:pPr>
            <a:r>
              <a:t>CB1: mostly in the brain, CB2 common in the immune system. CBD does not directly interact with these</a:t>
            </a:r>
          </a:p>
          <a:p>
            <a:pPr defTabSz="914400">
              <a:lnSpc>
                <a:spcPct val="100000"/>
              </a:lnSpc>
              <a:defRPr sz="1200">
                <a:latin typeface="Calibri"/>
                <a:ea typeface="Calibri"/>
                <a:cs typeface="Calibri"/>
                <a:sym typeface="Calibri"/>
              </a:defRPr>
            </a:pPr>
            <a:r>
              <a:t>Thought to have a major anti-inflammatory, analgesic, anti-nausea, anxiolytic, anti-epileptic. These have been the focus of research and possible clinical use.  </a:t>
            </a:r>
          </a:p>
          <a:p>
            <a:pPr defTabSz="914400">
              <a:lnSpc>
                <a:spcPct val="100000"/>
              </a:lnSpc>
              <a:defRPr sz="1200">
                <a:latin typeface="Calibri"/>
                <a:ea typeface="Calibri"/>
                <a:cs typeface="Calibri"/>
                <a:sym typeface="Calibri"/>
              </a:defRPr>
            </a:pPr>
            <a:r>
              <a:t>Charlotte’s Web is marketed as a dietary supplement, produced in Colorado, high CBD to THC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hape 179"/>
          <p:cNvSpPr/>
          <p:nvPr>
            <p:ph type="sldImg"/>
          </p:nvPr>
        </p:nvSpPr>
        <p:spPr>
          <a:prstGeom prst="rect">
            <a:avLst/>
          </a:prstGeom>
        </p:spPr>
        <p:txBody>
          <a:bodyPr/>
          <a:lstStyle/>
          <a:p>
            <a:pPr/>
          </a:p>
        </p:txBody>
      </p:sp>
      <p:sp>
        <p:nvSpPr>
          <p:cNvPr id="180" name="Shape 180"/>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Just in case any one wanted a chemistry lesson, this is all you get. </a:t>
            </a:r>
          </a:p>
          <a:p>
            <a:pPr defTabSz="914400">
              <a:lnSpc>
                <a:spcPct val="100000"/>
              </a:lnSpc>
              <a:defRPr sz="1200">
                <a:latin typeface="Calibri"/>
                <a:ea typeface="Calibri"/>
                <a:cs typeface="Calibri"/>
                <a:sym typeface="Calibri"/>
              </a:defRPr>
            </a:pPr>
            <a:r>
              <a:t>Remember that THC and CBD are different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So far research has not shown any adverse effects, but most studies are limited on length. Most studies are anecdotal, case reports, preclinical studies</a:t>
            </a:r>
          </a:p>
          <a:p>
            <a:pPr defTabSz="914400">
              <a:lnSpc>
                <a:spcPct val="100000"/>
              </a:lnSpc>
              <a:defRPr sz="1200">
                <a:latin typeface="Calibri"/>
                <a:ea typeface="Calibri"/>
                <a:cs typeface="Calibri"/>
                <a:sym typeface="Calibri"/>
              </a:defRPr>
            </a:pPr>
            <a:r>
              <a:t>Should remember that it is an inhibitor of CYP450</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Going through multiple sources, these are some of the proposed uses for cannibidiol based on theoretical models and in vitro/vivo studies. We will be going through some research on this later. This had lead researches to theorize application toward inflammatory conditions and pain.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These are the adverse effects related to THC heavy products, when it comes to CBD the adverse effects are not as well characterized. Also much of what we know about side effects are from studies and case reports evaluating recreational users. </a:t>
            </a:r>
          </a:p>
          <a:p>
            <a:pPr defTabSz="914400">
              <a:lnSpc>
                <a:spcPct val="100000"/>
              </a:lnSpc>
              <a:defRPr sz="1200">
                <a:latin typeface="Calibri"/>
                <a:ea typeface="Calibri"/>
                <a:cs typeface="Calibri"/>
                <a:sym typeface="Calibri"/>
              </a:defRPr>
            </a:pPr>
            <a:r>
              <a:t>Psychological: euphoria, psychosis</a:t>
            </a:r>
          </a:p>
          <a:p>
            <a:pPr defTabSz="914400">
              <a:lnSpc>
                <a:spcPct val="100000"/>
              </a:lnSpc>
              <a:defRPr sz="1200">
                <a:latin typeface="Calibri"/>
                <a:ea typeface="Calibri"/>
                <a:cs typeface="Calibri"/>
                <a:sym typeface="Calibri"/>
              </a:defRPr>
            </a:pPr>
            <a:r>
              <a:t>Perception: distortion of sense of time, space, hallucinations </a:t>
            </a:r>
          </a:p>
          <a:p>
            <a:pPr defTabSz="914400">
              <a:lnSpc>
                <a:spcPct val="100000"/>
              </a:lnSpc>
              <a:defRPr sz="1200">
                <a:latin typeface="Calibri"/>
                <a:ea typeface="Calibri"/>
                <a:cs typeface="Calibri"/>
                <a:sym typeface="Calibri"/>
              </a:defRPr>
            </a:pPr>
            <a:r>
              <a:t>Motor function: ataxia, weakness, disequilibrium, </a:t>
            </a:r>
          </a:p>
          <a:p>
            <a:pPr defTabSz="914400">
              <a:lnSpc>
                <a:spcPct val="100000"/>
              </a:lnSpc>
              <a:defRPr sz="1200">
                <a:latin typeface="Calibri"/>
                <a:ea typeface="Calibri"/>
                <a:cs typeface="Calibri"/>
                <a:sym typeface="Calibri"/>
              </a:defRPr>
            </a:pPr>
            <a:r>
              <a:t>Dependence: with heavy use, (tobacoo is 32%)</a:t>
            </a:r>
          </a:p>
          <a:p>
            <a:pPr defTabSz="914400">
              <a:lnSpc>
                <a:spcPct val="100000"/>
              </a:lnSpc>
              <a:defRPr sz="1200">
                <a:latin typeface="Calibri"/>
                <a:ea typeface="Calibri"/>
                <a:cs typeface="Calibri"/>
                <a:sym typeface="Calibri"/>
              </a:defRPr>
            </a:pPr>
            <a:r>
              <a:t>Cerebral blood flow: increased with acute cannabis use, decreased with chronic use. Loose associations with stroke</a:t>
            </a:r>
          </a:p>
          <a:p>
            <a:pPr defTabSz="914400">
              <a:lnSpc>
                <a:spcPct val="100000"/>
              </a:lnSpc>
              <a:defRPr sz="1200">
                <a:latin typeface="Calibri"/>
                <a:ea typeface="Calibri"/>
                <a:cs typeface="Calibri"/>
                <a:sym typeface="Calibri"/>
              </a:defRPr>
            </a:pPr>
            <a:r>
              <a:t>Tachycardia with acute use and possible increase risk of with acute use. </a:t>
            </a:r>
          </a:p>
          <a:p>
            <a:pPr defTabSz="914400">
              <a:lnSpc>
                <a:spcPct val="100000"/>
              </a:lnSpc>
              <a:defRPr sz="1200">
                <a:latin typeface="Calibri"/>
                <a:ea typeface="Calibri"/>
                <a:cs typeface="Calibri"/>
                <a:sym typeface="Calibri"/>
              </a:defRPr>
            </a:pPr>
            <a:r>
              <a:t>Cannabis smoke may contain more harmful cytotoxic and mutagenic condensates. No studies have linked it with cancer</a:t>
            </a:r>
          </a:p>
          <a:p>
            <a:pPr defTabSz="914400">
              <a:lnSpc>
                <a:spcPct val="100000"/>
              </a:lnSpc>
              <a:defRPr sz="1200">
                <a:latin typeface="Calibri"/>
                <a:ea typeface="Calibri"/>
                <a:cs typeface="Calibri"/>
                <a:sym typeface="Calibri"/>
              </a:defRPr>
            </a:pPr>
            <a:r>
              <a:t>Suppresses ovulation and sperm counts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Shape 217"/>
          <p:cNvSpPr/>
          <p:nvPr>
            <p:ph type="sldImg"/>
          </p:nvPr>
        </p:nvSpPr>
        <p:spPr>
          <a:prstGeom prst="rect">
            <a:avLst/>
          </a:prstGeom>
        </p:spPr>
        <p:txBody>
          <a:bodyPr/>
          <a:lstStyle/>
          <a:p>
            <a:pPr/>
          </a:p>
        </p:txBody>
      </p:sp>
      <p:sp>
        <p:nvSpPr>
          <p:cNvPr id="218" name="Shape 218"/>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Because CBD is not FDA regulated, there is no standard preparations. However, the FDA has tested certain products and put warnings letters out.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a:r>
              <a:t>From this search, it seems like there should be a big deal about CBD. To get a better understanding, we need to take a look back.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Shape 237"/>
          <p:cNvSpPr/>
          <p:nvPr>
            <p:ph type="sldImg"/>
          </p:nvPr>
        </p:nvSpPr>
        <p:spPr>
          <a:prstGeom prst="rect">
            <a:avLst/>
          </a:prstGeom>
        </p:spPr>
        <p:txBody>
          <a:bodyPr/>
          <a:lstStyle/>
          <a:p>
            <a:pPr/>
          </a:p>
        </p:txBody>
      </p:sp>
      <p:sp>
        <p:nvSpPr>
          <p:cNvPr id="238" name="Shape 238"/>
          <p:cNvSpPr/>
          <p:nvPr>
            <p:ph type="body" sz="quarter" idx="1"/>
          </p:nvPr>
        </p:nvSpPr>
        <p:spPr>
          <a:prstGeom prst="rect">
            <a:avLst/>
          </a:prstGeom>
        </p:spPr>
        <p:txBody>
          <a:bodyPr/>
          <a:lstStyle/>
          <a:p>
            <a:pPr defTabSz="914400">
              <a:lnSpc>
                <a:spcPct val="100000"/>
              </a:lnSpc>
              <a:defRPr sz="1200">
                <a:latin typeface="Calibri"/>
                <a:ea typeface="Calibri"/>
                <a:cs typeface="Calibri"/>
                <a:sym typeface="Calibri"/>
              </a:defRPr>
            </a:pPr>
            <a:r>
              <a:t>A brief history lesson. Could really spend all day on this </a:t>
            </a:r>
          </a:p>
          <a:p>
            <a:pPr marL="228600" indent="-228600" defTabSz="914400">
              <a:lnSpc>
                <a:spcPct val="100000"/>
              </a:lnSpc>
              <a:buSzPct val="100000"/>
              <a:buAutoNum type="arabicPeriod" startAt="1"/>
              <a:defRPr sz="1200">
                <a:latin typeface="Calibri"/>
                <a:ea typeface="Calibri"/>
                <a:cs typeface="Calibri"/>
                <a:sym typeface="Calibri"/>
              </a:defRPr>
            </a:pPr>
            <a:r>
              <a:t> Sanskrit and Hindi lit</a:t>
            </a:r>
          </a:p>
          <a:p>
            <a:pPr marL="228600" indent="-228600" defTabSz="914400">
              <a:lnSpc>
                <a:spcPct val="100000"/>
              </a:lnSpc>
              <a:buSzPct val="100000"/>
              <a:buAutoNum type="arabicPeriod" startAt="1"/>
              <a:defRPr sz="1200">
                <a:latin typeface="Calibri"/>
                <a:ea typeface="Calibri"/>
                <a:cs typeface="Calibri"/>
                <a:sym typeface="Calibri"/>
              </a:defRPr>
            </a:pPr>
            <a:r>
              <a:t>1850:  listed marijuana as treatment for numerous afflictions, including: neuralgia, tetanus, typhus, cholera, rabies, dysentery, alcoholism, opiate addiction, anthrax, leprosy, incontinence, gout, convulsive disorders, tonsillitis, insanity, excessive menstrual bleeding, and uterine bleeding, among others</a:t>
            </a:r>
          </a:p>
          <a:p>
            <a:pPr marL="228600" indent="-228600" defTabSz="914400">
              <a:lnSpc>
                <a:spcPct val="100000"/>
              </a:lnSpc>
              <a:buSzPct val="100000"/>
              <a:buAutoNum type="arabicPeriod" startAt="1"/>
              <a:defRPr sz="1200">
                <a:latin typeface="Calibri"/>
                <a:ea typeface="Calibri"/>
                <a:cs typeface="Calibri"/>
                <a:sym typeface="Calibri"/>
              </a:defRPr>
            </a:pPr>
            <a:r>
              <a:t>Started growing in early 1900s, before that imported from India</a:t>
            </a:r>
          </a:p>
          <a:p>
            <a:pPr marL="228600" indent="-228600" defTabSz="914400">
              <a:lnSpc>
                <a:spcPct val="100000"/>
              </a:lnSpc>
              <a:buSzPct val="100000"/>
              <a:buAutoNum type="arabicPeriod" startAt="1"/>
              <a:defRPr sz="1200">
                <a:latin typeface="Calibri"/>
                <a:ea typeface="Calibri"/>
                <a:cs typeface="Calibri"/>
                <a:sym typeface="Calibri"/>
              </a:defRPr>
            </a:pPr>
            <a:r>
              <a:t>In the early 1900s, US government started putting negative connotations to THC and linking it to criminal behavior, many think this was because the production of hemp was taking off and competing with lumbar/paper industries </a:t>
            </a:r>
          </a:p>
          <a:p>
            <a:pPr marL="228600" indent="-228600" defTabSz="914400">
              <a:lnSpc>
                <a:spcPct val="100000"/>
              </a:lnSpc>
              <a:buSzPct val="100000"/>
              <a:buAutoNum type="arabicPeriod" startAt="1"/>
              <a:defRPr sz="1200">
                <a:latin typeface="Calibri"/>
                <a:ea typeface="Calibri"/>
                <a:cs typeface="Calibri"/>
                <a:sym typeface="Calibri"/>
              </a:defRPr>
            </a:pPr>
            <a:r>
              <a:t>Cult classic, intended to be a cautionary tale </a:t>
            </a:r>
          </a:p>
          <a:p>
            <a:pPr marL="228600" indent="-228600" defTabSz="914400">
              <a:lnSpc>
                <a:spcPct val="100000"/>
              </a:lnSpc>
              <a:buSzPct val="100000"/>
              <a:buAutoNum type="arabicPeriod" startAt="1"/>
              <a:defRPr sz="1200">
                <a:latin typeface="Calibri"/>
                <a:ea typeface="Calibri"/>
                <a:cs typeface="Calibri"/>
                <a:sym typeface="Calibri"/>
              </a:defRPr>
            </a:pPr>
            <a:r>
              <a:t>1937:Negative propaganda from US around THC labeling it as a drug of abuse. Some think this was due to growing hemp industry. Marijuana Act was against the AMA’s position. Added high taxes  and penalties </a:t>
            </a:r>
          </a:p>
          <a:p>
            <a:pPr marL="228600" indent="-228600" defTabSz="914400">
              <a:lnSpc>
                <a:spcPct val="100000"/>
              </a:lnSpc>
              <a:buSzPct val="100000"/>
              <a:buAutoNum type="arabicPeriod" startAt="1"/>
              <a:defRPr sz="1200">
                <a:latin typeface="Calibri"/>
                <a:ea typeface="Calibri"/>
                <a:cs typeface="Calibri"/>
                <a:sym typeface="Calibri"/>
              </a:defRPr>
            </a:pPr>
            <a:r>
              <a:t>Same as LSD and heroine, more so because of lack of scientific evidence of benefits and risks, government concerned of growing marijuana economy </a:t>
            </a:r>
          </a:p>
          <a:p>
            <a:pPr defTabSz="914400">
              <a:lnSpc>
                <a:spcPct val="100000"/>
              </a:lnSpc>
              <a:defRPr sz="1200">
                <a:latin typeface="Calibri"/>
                <a:ea typeface="Calibri"/>
                <a:cs typeface="Calibri"/>
                <a:sym typeface="Calibri"/>
              </a:defRPr>
            </a:pPr>
            <a:r>
              <a:t>Research on Marijuana has remained illegal because of this. NIDA does contract with University of Mississippi– research-grade cannabis </a:t>
            </a:r>
          </a:p>
          <a:p>
            <a:pPr defTabSz="914400">
              <a:lnSpc>
                <a:spcPct val="100000"/>
              </a:lnSpc>
              <a:defRPr sz="1200">
                <a:latin typeface="Calibri"/>
                <a:ea typeface="Calibri"/>
                <a:cs typeface="Calibri"/>
                <a:sym typeface="Calibri"/>
              </a:defRPr>
            </a:pPr>
            <a:r>
              <a:t>There have been multiple attempts to have the DEA reschedule cannibus, but so far have not been successful. </a:t>
            </a:r>
          </a:p>
          <a:p>
            <a:pPr defTabSz="914400">
              <a:lnSpc>
                <a:spcPct val="100000"/>
              </a:lnSpc>
              <a:defRPr sz="1200">
                <a:latin typeface="Calibri"/>
                <a:ea typeface="Calibri"/>
                <a:cs typeface="Calibri"/>
                <a:sym typeface="Calibri"/>
              </a:defRPr>
            </a:pPr>
          </a:p>
          <a:p>
            <a:pPr defTabSz="914400">
              <a:lnSpc>
                <a:spcPct val="100000"/>
              </a:lnSpc>
              <a:defRPr sz="1200">
                <a:latin typeface="Calibri"/>
                <a:ea typeface="Calibri"/>
                <a:cs typeface="Calibri"/>
                <a:sym typeface="Calibri"/>
              </a:defRPr>
            </a:pPr>
            <a:r>
              <a:t>http://medicalmarijuana.procon.org/view.timeline.php?timelineID=000026</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bg>
      <p:bgPr>
        <a:gradFill flip="none" rotWithShape="1">
          <a:gsLst>
            <a:gs pos="0">
              <a:schemeClr val="accent3"/>
            </a:gs>
            <a:gs pos="100000">
              <a:schemeClr val="accent3">
                <a:hueOff val="2987012"/>
                <a:satOff val="8321"/>
                <a:lumOff val="-11781"/>
                <a:alpha val="60000"/>
              </a:schemeClr>
            </a:gs>
          </a:gsLst>
          <a:lin ang="5400000" scaled="0"/>
        </a:gradFill>
      </p:bgPr>
    </p:bg>
    <p:spTree>
      <p:nvGrpSpPr>
        <p:cNvPr id="1" name=""/>
        <p:cNvGrpSpPr/>
        <p:nvPr/>
      </p:nvGrpSpPr>
      <p:grpSpPr>
        <a:xfrm>
          <a:off x="0" y="0"/>
          <a:ext cx="0" cy="0"/>
          <a:chOff x="0" y="0"/>
          <a:chExt cx="0" cy="0"/>
        </a:xfrm>
      </p:grpSpPr>
      <p:sp>
        <p:nvSpPr>
          <p:cNvPr id="11" name="Title Text"/>
          <p:cNvSpPr txBox="1"/>
          <p:nvPr>
            <p:ph type="title"/>
          </p:nvPr>
        </p:nvSpPr>
        <p:spPr>
          <a:xfrm>
            <a:off x="660400" y="4292600"/>
            <a:ext cx="11684000" cy="2222500"/>
          </a:xfrm>
          <a:prstGeom prst="rect">
            <a:avLst/>
          </a:prstGeom>
        </p:spPr>
        <p:txBody>
          <a:bodyPr/>
          <a:lstStyle>
            <a:lvl1pPr>
              <a:defRPr spc="992" sz="6200"/>
            </a:lvl1pPr>
          </a:lstStyle>
          <a:p>
            <a:pPr/>
            <a:r>
              <a:t>Title Text</a:t>
            </a:r>
          </a:p>
        </p:txBody>
      </p:sp>
      <p:sp>
        <p:nvSpPr>
          <p:cNvPr id="12" name="Body Level One…"/>
          <p:cNvSpPr txBox="1"/>
          <p:nvPr>
            <p:ph type="body" sz="quarter" idx="1"/>
          </p:nvPr>
        </p:nvSpPr>
        <p:spPr>
          <a:xfrm>
            <a:off x="660400" y="3416300"/>
            <a:ext cx="11684000" cy="889000"/>
          </a:xfrm>
          <a:prstGeom prst="rect">
            <a:avLst/>
          </a:prstGeom>
        </p:spPr>
        <p:txBody>
          <a:bodyPr anchor="b"/>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
        <p:nvSpPr>
          <p:cNvPr id="14" name="Text"/>
          <p:cNvSpPr txBox="1"/>
          <p:nvPr/>
        </p:nvSpPr>
        <p:spPr>
          <a:xfrm>
            <a:off x="5979668" y="4400550"/>
            <a:ext cx="1045465" cy="800101"/>
          </a:xfrm>
          <a:prstGeom prst="rect">
            <a:avLst/>
          </a:prstGeom>
          <a:ln w="12700">
            <a:miter lim="400000"/>
          </a:ln>
        </p:spPr>
        <p:txBody>
          <a:bodyPr wrap="none" lIns="50800" tIns="50800" rIns="50800" bIns="50800" anchor="ctr">
            <a:spAutoFit/>
          </a:bodyPr>
          <a:lstStyle/>
          <a:p>
            <a:pPr/>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bg>
      <p:bgPr>
        <a:gradFill flip="none" rotWithShape="1">
          <a:gsLst>
            <a:gs pos="0">
              <a:schemeClr val="accent3"/>
            </a:gs>
            <a:gs pos="100000">
              <a:schemeClr val="accent3">
                <a:hueOff val="2987012"/>
                <a:satOff val="8321"/>
                <a:lumOff val="-11781"/>
                <a:alpha val="60000"/>
              </a:schemeClr>
            </a:gs>
          </a:gsLst>
          <a:lin ang="5400000" scaled="0"/>
        </a:gradFill>
      </p:bgPr>
    </p:bg>
    <p:spTree>
      <p:nvGrpSpPr>
        <p:cNvPr id="1" name=""/>
        <p:cNvGrpSpPr/>
        <p:nvPr/>
      </p:nvGrpSpPr>
      <p:grpSpPr>
        <a:xfrm>
          <a:off x="0" y="0"/>
          <a:ext cx="0" cy="0"/>
          <a:chOff x="0" y="0"/>
          <a:chExt cx="0" cy="0"/>
        </a:xfrm>
      </p:grpSpPr>
      <p:sp>
        <p:nvSpPr>
          <p:cNvPr id="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00" name="–Johnny Appleseed"/>
          <p:cNvSpPr txBox="1"/>
          <p:nvPr>
            <p:ph type="body" sz="quarter" idx="13"/>
          </p:nvPr>
        </p:nvSpPr>
        <p:spPr>
          <a:xfrm>
            <a:off x="1270000" y="6362700"/>
            <a:ext cx="10464800" cy="520700"/>
          </a:xfrm>
          <a:prstGeom prst="rect">
            <a:avLst/>
          </a:prstGeom>
        </p:spPr>
        <p:txBody>
          <a:bodyPr>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01" name="“Type a quote here.”"/>
          <p:cNvSpPr txBox="1"/>
          <p:nvPr>
            <p:ph type="body" sz="quarter" idx="14"/>
          </p:nvPr>
        </p:nvSpPr>
        <p:spPr>
          <a:xfrm>
            <a:off x="1270000" y="424815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hoto">
    <p:spTree>
      <p:nvGrpSpPr>
        <p:cNvPr id="1" name=""/>
        <p:cNvGrpSpPr/>
        <p:nvPr/>
      </p:nvGrpSpPr>
      <p:grpSpPr>
        <a:xfrm>
          <a:off x="0" y="0"/>
          <a:ext cx="0" cy="0"/>
          <a:chOff x="0" y="0"/>
          <a:chExt cx="0" cy="0"/>
        </a:xfrm>
      </p:grpSpPr>
      <p:sp>
        <p:nvSpPr>
          <p:cNvPr id="109" name="–Johnny Appleseed"/>
          <p:cNvSpPr txBox="1"/>
          <p:nvPr>
            <p:ph type="body" sz="quarter" idx="13"/>
          </p:nvPr>
        </p:nvSpPr>
        <p:spPr>
          <a:xfrm>
            <a:off x="1270000" y="2959100"/>
            <a:ext cx="10464800" cy="520700"/>
          </a:xfrm>
          <a:prstGeom prst="rect">
            <a:avLst/>
          </a:prstGeom>
        </p:spPr>
        <p:txBody>
          <a:bodyPr anchor="t">
            <a:spAutoFit/>
          </a:bodyPr>
          <a:lstStyle>
            <a:lvl1pPr marL="0" indent="0" algn="ctr">
              <a:spcBef>
                <a:spcPts val="0"/>
              </a:spcBef>
              <a:buClrTx/>
              <a:buSzTx/>
              <a:buNone/>
              <a:defRPr cap="all" spc="384" sz="2400">
                <a:solidFill>
                  <a:schemeClr val="accent2">
                    <a:satOff val="44164"/>
                    <a:lumOff val="14231"/>
                  </a:schemeClr>
                </a:solidFill>
              </a:defRPr>
            </a:lvl1pPr>
          </a:lstStyle>
          <a:p>
            <a:pPr/>
            <a:r>
              <a:t>–Johnny Appleseed</a:t>
            </a:r>
          </a:p>
        </p:txBody>
      </p:sp>
      <p:sp>
        <p:nvSpPr>
          <p:cNvPr id="110" name="“Type a quote here.”"/>
          <p:cNvSpPr txBox="1"/>
          <p:nvPr>
            <p:ph type="body" sz="quarter" idx="14"/>
          </p:nvPr>
        </p:nvSpPr>
        <p:spPr>
          <a:xfrm>
            <a:off x="1270000" y="1346200"/>
            <a:ext cx="10464800" cy="723900"/>
          </a:xfrm>
          <a:prstGeom prst="rect">
            <a:avLst/>
          </a:prstGeom>
        </p:spPr>
        <p:txBody>
          <a:bodyPr>
            <a:spAutoFit/>
          </a:bodyPr>
          <a:lstStyle>
            <a:lvl1pPr marL="0" indent="0" algn="ctr">
              <a:spcBef>
                <a:spcPts val="0"/>
              </a:spcBef>
              <a:buClrTx/>
              <a:buSzTx/>
              <a:buNone/>
            </a:lvl1pPr>
          </a:lstStyle>
          <a:p>
            <a:pPr/>
            <a:r>
              <a:t>“Type a quote here.” </a:t>
            </a:r>
          </a:p>
        </p:txBody>
      </p:sp>
      <p:sp>
        <p:nvSpPr>
          <p:cNvPr id="111" name="Image"/>
          <p:cNvSpPr/>
          <p:nvPr>
            <p:ph type="pic" idx="15"/>
          </p:nvPr>
        </p:nvSpPr>
        <p:spPr>
          <a:xfrm>
            <a:off x="-19050" y="3613150"/>
            <a:ext cx="13004800" cy="6134100"/>
          </a:xfrm>
          <a:prstGeom prst="rect">
            <a:avLst/>
          </a:prstGeom>
        </p:spPr>
        <p:txBody>
          <a:bodyPr lIns="91439" tIns="45719" rIns="91439" bIns="45719" anchor="t">
            <a:noAutofit/>
          </a:bodyPr>
          <a:lstStyle/>
          <a:p>
            <a:pP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19"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gradFill flip="none" rotWithShape="1">
          <a:gsLst>
            <a:gs pos="0">
              <a:schemeClr val="accent1"/>
            </a:gs>
            <a:gs pos="100000">
              <a:schemeClr val="accent1">
                <a:hueOff val="738460"/>
                <a:satOff val="-18692"/>
                <a:lumOff val="-15001"/>
                <a:alpha val="60000"/>
              </a:schemeClr>
            </a:gs>
          </a:gsLst>
          <a:lin ang="5400000" scaled="0"/>
        </a:gradFill>
      </p:bgPr>
    </p:bg>
    <p:spTree>
      <p:nvGrpSpPr>
        <p:cNvPr id="1" name=""/>
        <p:cNvGrpSpPr/>
        <p:nvPr/>
      </p:nvGrpSpPr>
      <p:grpSpPr>
        <a:xfrm>
          <a:off x="0" y="0"/>
          <a:ext cx="0" cy="0"/>
          <a:chOff x="0" y="0"/>
          <a:chExt cx="0" cy="0"/>
        </a:xfrm>
      </p:grpSpPr>
      <p:sp>
        <p:nvSpPr>
          <p:cNvPr id="134" name="Title Text"/>
          <p:cNvSpPr txBox="1"/>
          <p:nvPr>
            <p:ph type="title"/>
          </p:nvPr>
        </p:nvSpPr>
        <p:spPr>
          <a:xfrm>
            <a:off x="600220" y="1950719"/>
            <a:ext cx="11704321" cy="2600961"/>
          </a:xfrm>
          <a:prstGeom prst="rect">
            <a:avLst/>
          </a:prstGeom>
        </p:spPr>
        <p:txBody>
          <a:bodyPr lIns="0" tIns="0" rIns="0" bIns="0" anchor="b"/>
          <a:lstStyle>
            <a:lvl1pPr algn="ctr" defTabSz="1300480">
              <a:defRPr b="1" spc="0" sz="6800">
                <a:solidFill>
                  <a:srgbClr val="E8D38A"/>
                </a:solidFill>
                <a:effectLst>
                  <a:outerShdw sx="100000" sy="100000" kx="0" ky="0" algn="b" rotWithShape="0" blurRad="127000" dist="200000" dir="2700000">
                    <a:srgbClr val="000000">
                      <a:alpha val="30000"/>
                    </a:srgbClr>
                  </a:outerShdw>
                </a:effectLst>
                <a:latin typeface="Lucida Sans"/>
                <a:ea typeface="Lucida Sans"/>
                <a:cs typeface="Lucida Sans"/>
                <a:sym typeface="Lucida Sans"/>
              </a:defRPr>
            </a:lvl1pPr>
          </a:lstStyle>
          <a:p>
            <a:pPr/>
            <a:r>
              <a:t>Title Text</a:t>
            </a:r>
          </a:p>
        </p:txBody>
      </p:sp>
      <p:sp>
        <p:nvSpPr>
          <p:cNvPr id="135" name="Body Level One…"/>
          <p:cNvSpPr txBox="1"/>
          <p:nvPr>
            <p:ph type="body" sz="quarter" idx="1"/>
          </p:nvPr>
        </p:nvSpPr>
        <p:spPr>
          <a:xfrm>
            <a:off x="1950719" y="4738415"/>
            <a:ext cx="9103361" cy="2492587"/>
          </a:xfrm>
          <a:prstGeom prst="rect">
            <a:avLst/>
          </a:prstGeom>
        </p:spPr>
        <p:txBody>
          <a:bodyPr lIns="65023" tIns="65023" rIns="65023" bIns="65023" anchor="t"/>
          <a:lstStyle>
            <a:lvl1pPr marL="0" indent="0" algn="ctr" defTabSz="1300480">
              <a:spcBef>
                <a:spcPts val="900"/>
              </a:spcBef>
              <a:buClrTx/>
              <a:buSzTx/>
              <a:buNone/>
              <a:defRPr sz="3800">
                <a:latin typeface="Book Antiqua"/>
                <a:ea typeface="Book Antiqua"/>
                <a:cs typeface="Book Antiqua"/>
                <a:sym typeface="Book Antiqua"/>
              </a:defRPr>
            </a:lvl1pPr>
            <a:lvl2pPr marL="0" indent="457200" algn="ctr" defTabSz="1300480">
              <a:spcBef>
                <a:spcPts val="900"/>
              </a:spcBef>
              <a:buClrTx/>
              <a:buSzTx/>
              <a:buNone/>
              <a:defRPr sz="3800">
                <a:latin typeface="Book Antiqua"/>
                <a:ea typeface="Book Antiqua"/>
                <a:cs typeface="Book Antiqua"/>
                <a:sym typeface="Book Antiqua"/>
              </a:defRPr>
            </a:lvl2pPr>
            <a:lvl3pPr marL="0" indent="914400" algn="ctr" defTabSz="1300480">
              <a:spcBef>
                <a:spcPts val="900"/>
              </a:spcBef>
              <a:buClrTx/>
              <a:buSzTx/>
              <a:buNone/>
              <a:defRPr sz="3800">
                <a:latin typeface="Book Antiqua"/>
                <a:ea typeface="Book Antiqua"/>
                <a:cs typeface="Book Antiqua"/>
                <a:sym typeface="Book Antiqua"/>
              </a:defRPr>
            </a:lvl3pPr>
            <a:lvl4pPr marL="0" indent="1371600" algn="ctr" defTabSz="1300480">
              <a:spcBef>
                <a:spcPts val="900"/>
              </a:spcBef>
              <a:buClrTx/>
              <a:buSzTx/>
              <a:buNone/>
              <a:defRPr sz="3800">
                <a:latin typeface="Book Antiqua"/>
                <a:ea typeface="Book Antiqua"/>
                <a:cs typeface="Book Antiqua"/>
                <a:sym typeface="Book Antiqua"/>
              </a:defRPr>
            </a:lvl4pPr>
            <a:lvl5pPr marL="0" indent="1828800" algn="ctr" defTabSz="1300480">
              <a:spcBef>
                <a:spcPts val="900"/>
              </a:spcBef>
              <a:buClrTx/>
              <a:buSzTx/>
              <a:buNone/>
              <a:defRPr sz="3800">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136" name="Slide Number"/>
          <p:cNvSpPr txBox="1"/>
          <p:nvPr>
            <p:ph type="sldNum" sz="quarter" idx="2"/>
          </p:nvPr>
        </p:nvSpPr>
        <p:spPr>
          <a:xfrm>
            <a:off x="12138659" y="9391226"/>
            <a:ext cx="215901" cy="254001"/>
          </a:xfrm>
          <a:prstGeom prst="rect">
            <a:avLst/>
          </a:prstGeom>
        </p:spPr>
        <p:txBody>
          <a:bodyPr lIns="0" tIns="0" rIns="0" bIns="0" anchor="b"/>
          <a:lstStyle>
            <a:lvl1pPr algn="r" defTabSz="1300480">
              <a:defRPr sz="1600">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gradFill flip="none" rotWithShape="1">
          <a:gsLst>
            <a:gs pos="0">
              <a:schemeClr val="accent3"/>
            </a:gs>
            <a:gs pos="100000">
              <a:schemeClr val="accent3">
                <a:hueOff val="2987012"/>
                <a:satOff val="8321"/>
                <a:lumOff val="-11781"/>
                <a:alpha val="60000"/>
              </a:schemeClr>
            </a:gs>
          </a:gsLst>
          <a:lin ang="5400000" scaled="0"/>
        </a:gradFill>
      </p:bgPr>
    </p:bg>
    <p:spTree>
      <p:nvGrpSpPr>
        <p:cNvPr id="1" name=""/>
        <p:cNvGrpSpPr/>
        <p:nvPr/>
      </p:nvGrpSpPr>
      <p:grpSpPr>
        <a:xfrm>
          <a:off x="0" y="0"/>
          <a:ext cx="0" cy="0"/>
          <a:chOff x="0" y="0"/>
          <a:chExt cx="0" cy="0"/>
        </a:xfrm>
      </p:grpSpPr>
      <p:sp>
        <p:nvSpPr>
          <p:cNvPr id="143" name="Title Text"/>
          <p:cNvSpPr txBox="1"/>
          <p:nvPr>
            <p:ph type="title"/>
          </p:nvPr>
        </p:nvSpPr>
        <p:spPr>
          <a:xfrm>
            <a:off x="650239" y="390596"/>
            <a:ext cx="11704322" cy="1625601"/>
          </a:xfrm>
          <a:prstGeom prst="rect">
            <a:avLst/>
          </a:prstGeom>
        </p:spPr>
        <p:txBody>
          <a:bodyPr lIns="65023" tIns="65023" rIns="65023" bIns="65023" anchor="ctr"/>
          <a:lstStyle>
            <a:lvl1pPr algn="ctr" defTabSz="1300480">
              <a:defRPr b="1" cap="none" spc="0" sz="5800">
                <a:solidFill>
                  <a:srgbClr val="E8D38A"/>
                </a:solidFill>
                <a:effectLst>
                  <a:outerShdw sx="100000" sy="100000" kx="0" ky="0" algn="b" rotWithShape="0" blurRad="114300" dist="101600" dir="2700000">
                    <a:srgbClr val="000000">
                      <a:alpha val="40000"/>
                    </a:srgbClr>
                  </a:outerShdw>
                </a:effectLst>
                <a:latin typeface="Lucida Sans"/>
                <a:ea typeface="Lucida Sans"/>
                <a:cs typeface="Lucida Sans"/>
                <a:sym typeface="Lucida Sans"/>
              </a:defRPr>
            </a:lvl1pPr>
          </a:lstStyle>
          <a:p>
            <a:pPr/>
            <a:r>
              <a:t>Title Text</a:t>
            </a:r>
          </a:p>
        </p:txBody>
      </p:sp>
      <p:sp>
        <p:nvSpPr>
          <p:cNvPr id="144" name="Body Level One…"/>
          <p:cNvSpPr txBox="1"/>
          <p:nvPr>
            <p:ph type="body" idx="1"/>
          </p:nvPr>
        </p:nvSpPr>
        <p:spPr>
          <a:xfrm>
            <a:off x="650239" y="2275839"/>
            <a:ext cx="11704322" cy="6697473"/>
          </a:xfrm>
          <a:prstGeom prst="rect">
            <a:avLst/>
          </a:prstGeom>
        </p:spPr>
        <p:txBody>
          <a:bodyPr lIns="65023" tIns="65023" rIns="65023" bIns="65023" anchor="t"/>
          <a:lstStyle>
            <a:lvl1pPr marL="695597" indent="-558437" defTabSz="1300480">
              <a:spcBef>
                <a:spcPts val="900"/>
              </a:spcBef>
              <a:buClr>
                <a:srgbClr val="F9F9F9"/>
              </a:buClr>
              <a:buSzPct val="65000"/>
              <a:buChar char=""/>
              <a:defRPr sz="3800">
                <a:latin typeface="Book Antiqua"/>
                <a:ea typeface="Book Antiqua"/>
                <a:cs typeface="Book Antiqua"/>
                <a:sym typeface="Book Antiqua"/>
              </a:defRPr>
            </a:lvl1pPr>
            <a:lvl2pPr marL="1034033" indent="-448817" defTabSz="1300480">
              <a:spcBef>
                <a:spcPts val="900"/>
              </a:spcBef>
              <a:buClr>
                <a:srgbClr val="F9F9F9"/>
              </a:buClr>
              <a:buSzPct val="80000"/>
              <a:buChar char="◼"/>
              <a:defRPr sz="3800">
                <a:latin typeface="Book Antiqua"/>
                <a:ea typeface="Book Antiqua"/>
                <a:cs typeface="Book Antiqua"/>
                <a:sym typeface="Book Antiqua"/>
              </a:defRPr>
            </a:lvl2pPr>
            <a:lvl3pPr marL="1300110" indent="-394854" defTabSz="1300480">
              <a:spcBef>
                <a:spcPts val="900"/>
              </a:spcBef>
              <a:buClr>
                <a:srgbClr val="F9F9F9"/>
              </a:buClr>
              <a:buSzPct val="95000"/>
              <a:buChar char="▫"/>
              <a:defRPr sz="3800">
                <a:latin typeface="Book Antiqua"/>
                <a:ea typeface="Book Antiqua"/>
                <a:cs typeface="Book Antiqua"/>
                <a:sym typeface="Book Antiqua"/>
              </a:defRPr>
            </a:lvl3pPr>
            <a:lvl4pPr marL="1517903" indent="-347472" defTabSz="1300480">
              <a:spcBef>
                <a:spcPts val="900"/>
              </a:spcBef>
              <a:buClr>
                <a:srgbClr val="F9F9F9"/>
              </a:buClr>
              <a:buSzPct val="100000"/>
              <a:buChar char=""/>
              <a:defRPr sz="3800">
                <a:latin typeface="Book Antiqua"/>
                <a:ea typeface="Book Antiqua"/>
                <a:cs typeface="Book Antiqua"/>
                <a:sym typeface="Book Antiqua"/>
              </a:defRPr>
            </a:lvl4pPr>
            <a:lvl5pPr marL="1709927" indent="-347472" defTabSz="1300480">
              <a:spcBef>
                <a:spcPts val="900"/>
              </a:spcBef>
              <a:buClr>
                <a:srgbClr val="F9F9F9"/>
              </a:buClr>
              <a:buSzPct val="100000"/>
              <a:buChar char="◾"/>
              <a:defRPr sz="3800">
                <a:latin typeface="Book Antiqua"/>
                <a:ea typeface="Book Antiqua"/>
                <a:cs typeface="Book Antiqua"/>
                <a:sym typeface="Book Antiqua"/>
              </a:defRPr>
            </a:lvl5pPr>
          </a:lstStyle>
          <a:p>
            <a:pPr/>
            <a:r>
              <a:t>Body Level One</a:t>
            </a:r>
          </a:p>
          <a:p>
            <a:pPr lvl="1"/>
            <a:r>
              <a:t>Body Level Two</a:t>
            </a:r>
          </a:p>
          <a:p>
            <a:pPr lvl="2"/>
            <a:r>
              <a:t>Body Level Three</a:t>
            </a:r>
          </a:p>
          <a:p>
            <a:pPr lvl="3"/>
            <a:r>
              <a:t>Body Level Four</a:t>
            </a:r>
          </a:p>
          <a:p>
            <a:pPr lvl="4"/>
            <a:r>
              <a:t>Body Level Five</a:t>
            </a:r>
          </a:p>
        </p:txBody>
      </p:sp>
      <p:sp>
        <p:nvSpPr>
          <p:cNvPr id="145" name="Slide Number"/>
          <p:cNvSpPr txBox="1"/>
          <p:nvPr>
            <p:ph type="sldNum" sz="quarter" idx="2"/>
          </p:nvPr>
        </p:nvSpPr>
        <p:spPr>
          <a:xfrm>
            <a:off x="12138659" y="9391226"/>
            <a:ext cx="215901" cy="254001"/>
          </a:xfrm>
          <a:prstGeom prst="rect">
            <a:avLst/>
          </a:prstGeom>
        </p:spPr>
        <p:txBody>
          <a:bodyPr lIns="0" tIns="0" rIns="0" bIns="0" anchor="b"/>
          <a:lstStyle>
            <a:lvl1pPr algn="r" defTabSz="1300480">
              <a:defRPr sz="1600">
                <a:solidFill>
                  <a:srgbClr val="BABABA"/>
                </a:solidFill>
                <a:latin typeface="Book Antiqua"/>
                <a:ea typeface="Book Antiqua"/>
                <a:cs typeface="Book Antiqua"/>
                <a:sym typeface="Book Antiqua"/>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bg>
      <p:bgPr>
        <a:gradFill flip="none" rotWithShape="1">
          <a:gsLst>
            <a:gs pos="0">
              <a:schemeClr val="accent3"/>
            </a:gs>
            <a:gs pos="100000">
              <a:schemeClr val="accent3">
                <a:hueOff val="2987012"/>
                <a:satOff val="8321"/>
                <a:lumOff val="-11781"/>
                <a:alpha val="60000"/>
              </a:schemeClr>
            </a:gs>
          </a:gsLst>
          <a:lin ang="5400000" scaled="0"/>
        </a:gradFill>
      </p:bgPr>
    </p:bg>
    <p:spTree>
      <p:nvGrpSpPr>
        <p:cNvPr id="1" name=""/>
        <p:cNvGrpSpPr/>
        <p:nvPr/>
      </p:nvGrpSpPr>
      <p:grpSpPr>
        <a:xfrm>
          <a:off x="0" y="0"/>
          <a:ext cx="0" cy="0"/>
          <a:chOff x="0" y="0"/>
          <a:chExt cx="0" cy="0"/>
        </a:xfrm>
      </p:grpSpPr>
      <p:sp>
        <p:nvSpPr>
          <p:cNvPr id="21"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22"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0">
              <a:spcBef>
                <a:spcPts val="0"/>
              </a:spcBef>
              <a:buClrTx/>
              <a:buSzTx/>
              <a:buNone/>
              <a:defRPr cap="all" spc="384" sz="2400">
                <a:latin typeface="Avenir Book"/>
                <a:ea typeface="Avenir Book"/>
                <a:cs typeface="Avenir Book"/>
                <a:sym typeface="Avenir Book"/>
              </a:defRPr>
            </a:lvl2pPr>
            <a:lvl3pPr marL="0" indent="0">
              <a:spcBef>
                <a:spcPts val="0"/>
              </a:spcBef>
              <a:buClrTx/>
              <a:buSzTx/>
              <a:buNone/>
              <a:defRPr cap="all" spc="384" sz="2400">
                <a:latin typeface="Avenir Book"/>
                <a:ea typeface="Avenir Book"/>
                <a:cs typeface="Avenir Book"/>
                <a:sym typeface="Avenir Book"/>
              </a:defRPr>
            </a:lvl3pPr>
            <a:lvl4pPr marL="0" indent="0">
              <a:spcBef>
                <a:spcPts val="0"/>
              </a:spcBef>
              <a:buClrTx/>
              <a:buSzTx/>
              <a:buNone/>
              <a:defRPr cap="all" spc="384" sz="2400">
                <a:latin typeface="Avenir Book"/>
                <a:ea typeface="Avenir Book"/>
                <a:cs typeface="Avenir Book"/>
                <a:sym typeface="Avenir Book"/>
              </a:defRPr>
            </a:lvl4pPr>
            <a:lvl5pPr marL="0" indent="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Alt">
    <p:spTree>
      <p:nvGrpSpPr>
        <p:cNvPr id="1" name=""/>
        <p:cNvGrpSpPr/>
        <p:nvPr/>
      </p:nvGrpSpPr>
      <p:grpSpPr>
        <a:xfrm>
          <a:off x="0" y="0"/>
          <a:ext cx="0" cy="0"/>
          <a:chOff x="0" y="0"/>
          <a:chExt cx="0" cy="0"/>
        </a:xfrm>
      </p:grpSpPr>
      <p:sp>
        <p:nvSpPr>
          <p:cNvPr id="30" name="Image"/>
          <p:cNvSpPr/>
          <p:nvPr>
            <p:ph type="pic" idx="13"/>
          </p:nvPr>
        </p:nvSpPr>
        <p:spPr>
          <a:xfrm>
            <a:off x="0" y="2717800"/>
            <a:ext cx="13004800" cy="7035800"/>
          </a:xfrm>
          <a:prstGeom prst="rect">
            <a:avLst/>
          </a:prstGeom>
        </p:spPr>
        <p:txBody>
          <a:bodyPr lIns="91439" tIns="45719" rIns="91439" bIns="45719" anchor="t">
            <a:noAutofit/>
          </a:bodyPr>
          <a:lstStyle/>
          <a:p>
            <a:pPr/>
          </a:p>
        </p:txBody>
      </p:sp>
      <p:sp>
        <p:nvSpPr>
          <p:cNvPr id="31" name="Title Text"/>
          <p:cNvSpPr txBox="1"/>
          <p:nvPr>
            <p:ph type="title"/>
          </p:nvPr>
        </p:nvSpPr>
        <p:spPr>
          <a:xfrm>
            <a:off x="660400" y="1003300"/>
            <a:ext cx="11684000" cy="1460500"/>
          </a:xfrm>
          <a:prstGeom prst="rect">
            <a:avLst/>
          </a:prstGeom>
        </p:spPr>
        <p:txBody>
          <a:bodyPr/>
          <a:lstStyle>
            <a:lvl1pPr>
              <a:defRPr spc="992" sz="6200"/>
            </a:lvl1pPr>
          </a:lstStyle>
          <a:p>
            <a:pPr/>
            <a:r>
              <a:t>Title Text</a:t>
            </a:r>
          </a:p>
        </p:txBody>
      </p:sp>
      <p:sp>
        <p:nvSpPr>
          <p:cNvPr id="32" name="Body Level One…"/>
          <p:cNvSpPr txBox="1"/>
          <p:nvPr>
            <p:ph type="body" sz="quarter" idx="1"/>
          </p:nvPr>
        </p:nvSpPr>
        <p:spPr>
          <a:xfrm>
            <a:off x="660400" y="508000"/>
            <a:ext cx="11684000" cy="508000"/>
          </a:xfrm>
          <a:prstGeom prst="rect">
            <a:avLst/>
          </a:prstGeom>
        </p:spPr>
        <p:txBody>
          <a:bodyPr/>
          <a:lstStyle>
            <a:lvl1pPr marL="0" indent="0">
              <a:spcBef>
                <a:spcPts val="0"/>
              </a:spcBef>
              <a:buClrTx/>
              <a:buSzTx/>
              <a:buNone/>
              <a:defRPr cap="all" spc="384" sz="2400">
                <a:latin typeface="Avenir Book"/>
                <a:ea typeface="Avenir Book"/>
                <a:cs typeface="Avenir Book"/>
                <a:sym typeface="Avenir Book"/>
              </a:defRPr>
            </a:lvl1pPr>
            <a:lvl2pPr marL="0" indent="0">
              <a:spcBef>
                <a:spcPts val="0"/>
              </a:spcBef>
              <a:buClrTx/>
              <a:buSzTx/>
              <a:buNone/>
              <a:defRPr cap="all" spc="384" sz="2400">
                <a:latin typeface="Avenir Book"/>
                <a:ea typeface="Avenir Book"/>
                <a:cs typeface="Avenir Book"/>
                <a:sym typeface="Avenir Book"/>
              </a:defRPr>
            </a:lvl2pPr>
            <a:lvl3pPr marL="0" indent="0">
              <a:spcBef>
                <a:spcPts val="0"/>
              </a:spcBef>
              <a:buClrTx/>
              <a:buSzTx/>
              <a:buNone/>
              <a:defRPr cap="all" spc="384" sz="2400">
                <a:latin typeface="Avenir Book"/>
                <a:ea typeface="Avenir Book"/>
                <a:cs typeface="Avenir Book"/>
                <a:sym typeface="Avenir Book"/>
              </a:defRPr>
            </a:lvl3pPr>
            <a:lvl4pPr marL="0" indent="0">
              <a:spcBef>
                <a:spcPts val="0"/>
              </a:spcBef>
              <a:buClrTx/>
              <a:buSzTx/>
              <a:buNone/>
              <a:defRPr cap="all" spc="384" sz="2400">
                <a:latin typeface="Avenir Book"/>
                <a:ea typeface="Avenir Book"/>
                <a:cs typeface="Avenir Book"/>
                <a:sym typeface="Avenir Book"/>
              </a:defRPr>
            </a:lvl4pPr>
            <a:lvl5pPr marL="0" indent="0">
              <a:spcBef>
                <a:spcPts val="0"/>
              </a:spcBef>
              <a:buClrTx/>
              <a:buSzTx/>
              <a:buNone/>
              <a:defRPr cap="all" spc="384" sz="2400">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3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40" name="Title Text"/>
          <p:cNvSpPr txBox="1"/>
          <p:nvPr>
            <p:ph type="title"/>
          </p:nvPr>
        </p:nvSpPr>
        <p:spPr>
          <a:xfrm>
            <a:off x="660400" y="3759200"/>
            <a:ext cx="11684000" cy="2222500"/>
          </a:xfrm>
          <a:prstGeom prst="rect">
            <a:avLst/>
          </a:prstGeom>
        </p:spPr>
        <p:txBody>
          <a:bodyPr anchor="ctr"/>
          <a:lstStyle>
            <a:lvl1pPr>
              <a:defRPr spc="992" sz="6200"/>
            </a:lvl1pPr>
          </a:lstStyle>
          <a:p>
            <a:pPr/>
            <a:r>
              <a:t>Title Text</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8" name="Image"/>
          <p:cNvSpPr/>
          <p:nvPr>
            <p:ph type="pic" idx="13"/>
          </p:nvPr>
        </p:nvSpPr>
        <p:spPr>
          <a:xfrm>
            <a:off x="6496050" y="6350"/>
            <a:ext cx="6502400" cy="9753600"/>
          </a:xfrm>
          <a:prstGeom prst="rect">
            <a:avLst/>
          </a:prstGeom>
        </p:spPr>
        <p:txBody>
          <a:bodyPr lIns="91439" tIns="45719" rIns="91439" bIns="45719" anchor="t">
            <a:noAutofit/>
          </a:bodyPr>
          <a:lstStyle/>
          <a:p>
            <a:pPr/>
          </a:p>
        </p:txBody>
      </p:sp>
      <p:sp>
        <p:nvSpPr>
          <p:cNvPr id="49" name="Title Text"/>
          <p:cNvSpPr txBox="1"/>
          <p:nvPr>
            <p:ph type="title"/>
          </p:nvPr>
        </p:nvSpPr>
        <p:spPr>
          <a:xfrm>
            <a:off x="546100" y="4305300"/>
            <a:ext cx="5410200" cy="2984500"/>
          </a:xfrm>
          <a:prstGeom prst="rect">
            <a:avLst/>
          </a:prstGeom>
        </p:spPr>
        <p:txBody>
          <a:bodyPr/>
          <a:lstStyle/>
          <a:p>
            <a:pPr/>
            <a:r>
              <a:t>Title Text</a:t>
            </a:r>
          </a:p>
        </p:txBody>
      </p:sp>
      <p:sp>
        <p:nvSpPr>
          <p:cNvPr id="50" name="Body Level One…"/>
          <p:cNvSpPr txBox="1"/>
          <p:nvPr>
            <p:ph type="body" sz="quarter" idx="1"/>
          </p:nvPr>
        </p:nvSpPr>
        <p:spPr>
          <a:xfrm>
            <a:off x="546100" y="3429000"/>
            <a:ext cx="5410200" cy="889000"/>
          </a:xfrm>
          <a:prstGeom prst="rect">
            <a:avLst/>
          </a:prstGeom>
        </p:spPr>
        <p:txBody>
          <a:bodyPr/>
          <a:lstStyle>
            <a:lvl1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1pPr>
            <a:lvl2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2pPr>
            <a:lvl3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3pPr>
            <a:lvl4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4pPr>
            <a:lvl5pPr marL="0" indent="0">
              <a:spcBef>
                <a:spcPts val="0"/>
              </a:spcBef>
              <a:buClrTx/>
              <a:buSzTx/>
              <a:buNone/>
              <a:defRPr cap="all" spc="384" sz="2400">
                <a:solidFill>
                  <a:schemeClr val="accent2">
                    <a:satOff val="44164"/>
                    <a:lumOff val="14231"/>
                  </a:schemeClr>
                </a:solidFill>
                <a:latin typeface="Avenir Book"/>
                <a:ea typeface="Avenir Book"/>
                <a:cs typeface="Avenir Book"/>
                <a:sym typeface="Avenir Book"/>
              </a:defRPr>
            </a:lvl5pPr>
          </a:lstStyle>
          <a:p>
            <a:pPr/>
            <a:r>
              <a:t>Body Level One</a:t>
            </a:r>
          </a:p>
          <a:p>
            <a:pPr lvl="1"/>
            <a:r>
              <a:t>Body Level Two</a:t>
            </a:r>
          </a:p>
          <a:p>
            <a:pPr lvl="2"/>
            <a:r>
              <a:t>Body Level Three</a:t>
            </a:r>
          </a:p>
          <a:p>
            <a:pPr lvl="3"/>
            <a:r>
              <a:t>Body Level Four</a:t>
            </a:r>
          </a:p>
          <a:p>
            <a:pPr lvl="4"/>
            <a:r>
              <a:t>Body Level Five</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8" name="Title Text"/>
          <p:cNvSpPr txBox="1"/>
          <p:nvPr>
            <p:ph type="title"/>
          </p:nvPr>
        </p:nvSpPr>
        <p:spPr>
          <a:prstGeom prst="rect">
            <a:avLst/>
          </a:prstGeom>
        </p:spPr>
        <p:txBody>
          <a:bodyPr/>
          <a:lstStyle/>
          <a:p>
            <a:pPr/>
            <a:r>
              <a:t>Title Text</a:t>
            </a: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5" name="Image"/>
          <p:cNvSpPr/>
          <p:nvPr>
            <p:ph type="pic" idx="13"/>
          </p:nvPr>
        </p:nvSpPr>
        <p:spPr>
          <a:xfrm>
            <a:off x="6502400" y="0"/>
            <a:ext cx="6502400" cy="9753600"/>
          </a:xfrm>
          <a:prstGeom prst="rect">
            <a:avLst/>
          </a:prstGeom>
        </p:spPr>
        <p:txBody>
          <a:bodyPr lIns="91439" tIns="45719" rIns="91439" bIns="45719" anchor="t">
            <a:noAutofit/>
          </a:bodyPr>
          <a:lstStyle/>
          <a:p>
            <a:pPr/>
          </a:p>
        </p:txBody>
      </p:sp>
      <p:sp>
        <p:nvSpPr>
          <p:cNvPr id="76" name="Title Text"/>
          <p:cNvSpPr txBox="1"/>
          <p:nvPr>
            <p:ph type="title"/>
          </p:nvPr>
        </p:nvSpPr>
        <p:spPr>
          <a:xfrm>
            <a:off x="660400" y="609600"/>
            <a:ext cx="5080000" cy="1854200"/>
          </a:xfrm>
          <a:prstGeom prst="rect">
            <a:avLst/>
          </a:prstGeom>
        </p:spPr>
        <p:txBody>
          <a:bodyPr/>
          <a:lstStyle/>
          <a:p>
            <a:pPr/>
            <a:r>
              <a:t>Title Text</a:t>
            </a:r>
          </a:p>
        </p:txBody>
      </p:sp>
      <p:sp>
        <p:nvSpPr>
          <p:cNvPr id="77" name="Body Level One…"/>
          <p:cNvSpPr txBox="1"/>
          <p:nvPr>
            <p:ph type="body" sz="half" idx="1"/>
          </p:nvPr>
        </p:nvSpPr>
        <p:spPr>
          <a:xfrm>
            <a:off x="660400" y="2819400"/>
            <a:ext cx="5080000" cy="6057900"/>
          </a:xfrm>
          <a:prstGeom prst="rect">
            <a:avLst/>
          </a:prstGeom>
        </p:spPr>
        <p:txBody>
          <a:bodyPr/>
          <a:lstStyle>
            <a:lvl1pPr marL="393700" indent="-393700">
              <a:spcBef>
                <a:spcPts val="3200"/>
              </a:spcBef>
              <a:defRPr sz="3000"/>
            </a:lvl1pPr>
            <a:lvl2pPr marL="787400" indent="-393700">
              <a:spcBef>
                <a:spcPts val="3200"/>
              </a:spcBef>
              <a:defRPr sz="3000"/>
            </a:lvl2pPr>
            <a:lvl3pPr marL="1181100" indent="-393700">
              <a:spcBef>
                <a:spcPts val="3200"/>
              </a:spcBef>
              <a:defRPr sz="3000"/>
            </a:lvl3pPr>
            <a:lvl4pPr marL="1574800" indent="-393700">
              <a:spcBef>
                <a:spcPts val="3200"/>
              </a:spcBef>
              <a:defRPr sz="3000"/>
            </a:lvl4pPr>
            <a:lvl5pPr marL="1968500" indent="-393700">
              <a:spcBef>
                <a:spcPts val="32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5" name="Body Level One…"/>
          <p:cNvSpPr txBox="1"/>
          <p:nvPr>
            <p:ph type="body" idx="1"/>
          </p:nvPr>
        </p:nvSpPr>
        <p:spPr>
          <a:xfrm>
            <a:off x="660400" y="1511300"/>
            <a:ext cx="11684000" cy="67183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60400" y="609600"/>
            <a:ext cx="11684000" cy="142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3" name="Body Level One…"/>
          <p:cNvSpPr txBox="1"/>
          <p:nvPr>
            <p:ph type="body" idx="1"/>
          </p:nvPr>
        </p:nvSpPr>
        <p:spPr>
          <a:xfrm>
            <a:off x="660400" y="2019300"/>
            <a:ext cx="11684000" cy="6718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897" y="9258299"/>
            <a:ext cx="352045" cy="419101"/>
          </a:xfrm>
          <a:prstGeom prst="rect">
            <a:avLst/>
          </a:prstGeom>
          <a:ln w="12700">
            <a:miter lim="400000"/>
          </a:ln>
        </p:spPr>
        <p:txBody>
          <a:bodyPr wrap="none" lIns="50800" tIns="50800" rIns="50800" bIns="50800" anchor="ctr">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1pPr>
      <a:lvl2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2pPr>
      <a:lvl3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3pPr>
      <a:lvl4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4pPr>
      <a:lvl5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5pPr>
      <a:lvl6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6pPr>
      <a:lvl7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7pPr>
      <a:lvl8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8pPr>
      <a:lvl9pPr marL="0" marR="0" indent="0" algn="l" defTabSz="584200" rtl="0" latinLnBrk="0">
        <a:lnSpc>
          <a:spcPct val="100000"/>
        </a:lnSpc>
        <a:spcBef>
          <a:spcPts val="0"/>
        </a:spcBef>
        <a:spcAft>
          <a:spcPts val="0"/>
        </a:spcAft>
        <a:buClrTx/>
        <a:buSzTx/>
        <a:buFontTx/>
        <a:buNone/>
        <a:tabLst/>
        <a:defRPr b="0" baseline="0" cap="all" i="0" spc="720" strike="noStrike" sz="4500" u="none">
          <a:ln>
            <a:noFill/>
          </a:ln>
          <a:solidFill>
            <a:srgbClr val="FFFFFF"/>
          </a:solidFill>
          <a:uFillTx/>
          <a:latin typeface="+mn-lt"/>
          <a:ea typeface="+mn-ea"/>
          <a:cs typeface="+mn-cs"/>
          <a:sym typeface="Avenir Light"/>
        </a:defRPr>
      </a:lvl9pPr>
    </p:titleStyle>
    <p:bodyStyle>
      <a:lvl1pPr marL="4699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1pPr>
      <a:lvl2pPr marL="9398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2pPr>
      <a:lvl3pPr marL="14097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3pPr>
      <a:lvl4pPr marL="18796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4pPr>
      <a:lvl5pPr marL="23495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5pPr>
      <a:lvl6pPr marL="28194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6pPr>
      <a:lvl7pPr marL="32893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7pPr>
      <a:lvl8pPr marL="37592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8pPr>
      <a:lvl9pPr marL="4229100" marR="0" indent="-469900" algn="l" defTabSz="584200" latinLnBrk="0">
        <a:lnSpc>
          <a:spcPct val="100000"/>
        </a:lnSpc>
        <a:spcBef>
          <a:spcPts val="4200"/>
        </a:spcBef>
        <a:spcAft>
          <a:spcPts val="0"/>
        </a:spcAft>
        <a:buClr>
          <a:srgbClr val="646464"/>
        </a:buClr>
        <a:buSzPct val="90000"/>
        <a:buFontTx/>
        <a:buChar char="•"/>
        <a:tabLst/>
        <a:defRPr b="0" baseline="0" cap="none" i="0" spc="0" strike="noStrike" sz="3600" u="none">
          <a:ln>
            <a:noFill/>
          </a:ln>
          <a:solidFill>
            <a:srgbClr val="FFFFFF"/>
          </a:solidFill>
          <a:uFillTx/>
          <a:latin typeface="+mn-lt"/>
          <a:ea typeface="+mn-ea"/>
          <a:cs typeface="+mn-cs"/>
          <a:sym typeface="Avenir Light"/>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Avenir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hyperlink" Target="https://www.fda.gov/news-events/public-health-focus/warning-letters-and-test-results-cannabidiol-related-products" TargetMode="External"/><Relationship Id="rId5" Type="http://schemas.openxmlformats.org/officeDocument/2006/relationships/hyperlink" Target="https://www.youtube.com/watch?v=SKFAXqub__U" TargetMode="Externa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hyperlink" Target="https://www.ushempauthority.org/certified-companies" TargetMode="External"/><Relationship Id="rId4" Type="http://schemas.openxmlformats.org/officeDocument/2006/relationships/image" Target="../media/image7.png"/><Relationship Id="rId5" Type="http://schemas.openxmlformats.org/officeDocument/2006/relationships/image" Target="../media/image2.tif"/><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3.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hyperlink" Target="https://medicalmarijuana.procon.org/view.timeline.php?timelineID=000026" TargetMode="Externa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hyperlink" Target="https://www.greenwichbiosciences.com/products-and-pipelines/pipeline-chart" TargetMode="External"/><Relationship Id="rId4" Type="http://schemas.openxmlformats.org/officeDocument/2006/relationships/image" Target="../media/image4.tif"/></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hyperlink" Target="https://cbdorigin.com/is-cbd-legal/" TargetMode="External"/><Relationship Id="rId4" Type="http://schemas.openxmlformats.org/officeDocument/2006/relationships/hyperlink" Target="https://www.brookings.edu/blog/fixgov/2018/12/14/the-farm-bill-hemp-and-cbd-explainer/" TargetMode="External"/><Relationship Id="rId5" Type="http://schemas.openxmlformats.org/officeDocument/2006/relationships/hyperlink" Target="https://www.govtrack.us/congress/bills/115/hr2" TargetMode="External"/><Relationship Id="rId6" Type="http://schemas.openxmlformats.org/officeDocument/2006/relationships/hyperlink" Target="https://www.brookings.edu/blog/fixgov/2017/02/06/cannabidiol-illegal-and-always-has-been/"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png"/><Relationship Id="rId3" Type="http://schemas.openxmlformats.org/officeDocument/2006/relationships/hyperlink" Target="https://mjbizdaily.com/dea-moves-cbd-medicines-off-schedule-1-a-limited-expansion-of-cannabis-access/" TargetMode="Externa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 Id="rId3" Type="http://schemas.openxmlformats.org/officeDocument/2006/relationships/hyperlink" Target="https://www.mlive.com/news/2019/01/michigan-officials-grapple-with-cbd-oil-regulation.html" TargetMode="External"/><Relationship Id="rId4" Type="http://schemas.openxmlformats.org/officeDocument/2006/relationships/image" Target="../media/image13.png"/><Relationship Id="rId5" Type="http://schemas.openxmlformats.org/officeDocument/2006/relationships/hyperlink" Target="https://www.freep.com/story/news/marijuana/2019/03/03/michigan-marijuana-cbd/3022507002/" TargetMode="External"/><Relationship Id="rId6" Type="http://schemas.openxmlformats.org/officeDocument/2006/relationships/image" Target="../media/image5.tif"/></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https://www.michigan.gov/lara/0,4601,7-154-89334_79571_78089-493382--,00.html" TargetMode="External"/><Relationship Id="rId3" Type="http://schemas.openxmlformats.org/officeDocument/2006/relationships/image" Target="../media/image1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AGONYFREECBD.COM" TargetMode="External"/><Relationship Id="rId3" Type="http://schemas.openxmlformats.org/officeDocument/2006/relationships/image" Target="../media/image3.tif"/><Relationship Id="rId4" Type="http://schemas.openxmlformats.org/officeDocument/2006/relationships/image" Target="../media/image2.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dr.ryanc@gmail.com" TargetMode="External"/><Relationship Id="rId3" Type="http://schemas.openxmlformats.org/officeDocument/2006/relationships/hyperlink" Target="http://agonyfreecbd.com" TargetMode="External"/><Relationship Id="rId4" Type="http://schemas.openxmlformats.org/officeDocument/2006/relationships/hyperlink" Target="http://drryanc.com" TargetMode="External"/><Relationship Id="rId5" Type="http://schemas.openxmlformats.org/officeDocument/2006/relationships/image" Target="../media/image19.png"/><Relationship Id="rId6"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doi.org/10.1111/epi.12631" TargetMode="External"/><Relationship Id="rId3" Type="http://schemas.openxmlformats.org/officeDocument/2006/relationships/hyperlink" Target="http://medicalmarijuana.procon.org/view.timeline.php?timelineID=000026"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tif"/></Relationships>

</file>

<file path=ppt/slides/_rels/slide7.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jpeg"/><Relationship Id="rId3" Type="http://schemas.openxmlformats.org/officeDocument/2006/relationships/hyperlink" Target="https://cbdorigin.com/hemp-vs-marijuana/" TargetMode="External"/></Relationships>

</file>

<file path=ppt/slides/_rels/slide8.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4.png"/><Relationship Id="rId3" Type="http://schemas.openxmlformats.org/officeDocument/2006/relationships/hyperlink" Target="https://www.ncbi.nlm.nih.gov/pubmed/23318708" TargetMode="External"/><Relationship Id="rId4" Type="http://schemas.openxmlformats.org/officeDocument/2006/relationships/hyperlink" Target="http://profofpot.com/cyp3a4-genetics-cannabinoid-metabolism/"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Clearing up cannabis:…"/>
          <p:cNvSpPr txBox="1"/>
          <p:nvPr>
            <p:ph type="ctrTitle"/>
          </p:nvPr>
        </p:nvSpPr>
        <p:spPr>
          <a:xfrm>
            <a:off x="179511" y="392658"/>
            <a:ext cx="12645778" cy="2739678"/>
          </a:xfrm>
          <a:prstGeom prst="rect">
            <a:avLst/>
          </a:prstGeom>
        </p:spPr>
        <p:txBody>
          <a:bodyPr/>
          <a:lstStyle/>
          <a:p>
            <a:pPr defTabSz="332993">
              <a:defRPr spc="611" sz="3818">
                <a:latin typeface="Avenir Heavy"/>
                <a:ea typeface="Avenir Heavy"/>
                <a:cs typeface="Avenir Heavy"/>
                <a:sym typeface="Avenir Heavy"/>
              </a:defRPr>
            </a:pPr>
            <a:r>
              <a:t>Clearing up cannabis: </a:t>
            </a:r>
          </a:p>
          <a:p>
            <a:pPr defTabSz="332993">
              <a:defRPr spc="611" sz="3818">
                <a:latin typeface="Avenir Heavy"/>
                <a:ea typeface="Avenir Heavy"/>
                <a:cs typeface="Avenir Heavy"/>
                <a:sym typeface="Avenir Heavy"/>
              </a:defRPr>
            </a:pPr>
            <a:r>
              <a:t>CBD and Cannabinoids for Pain Management—An Emerging Frontier</a:t>
            </a:r>
          </a:p>
        </p:txBody>
      </p:sp>
      <p:sp>
        <p:nvSpPr>
          <p:cNvPr id="155" name="Slide Number"/>
          <p:cNvSpPr txBox="1"/>
          <p:nvPr>
            <p:ph type="sldNum" sz="quarter" idx="2"/>
          </p:nvPr>
        </p:nvSpPr>
        <p:spPr>
          <a:xfrm>
            <a:off x="6371333" y="9258299"/>
            <a:ext cx="233173" cy="4191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6" name="Text"/>
          <p:cNvSpPr txBox="1"/>
          <p:nvPr/>
        </p:nvSpPr>
        <p:spPr>
          <a:xfrm>
            <a:off x="5979668" y="4400550"/>
            <a:ext cx="1045465" cy="800101"/>
          </a:xfrm>
          <a:prstGeom prst="rect">
            <a:avLst/>
          </a:prstGeom>
          <a:ln w="12700">
            <a:miter lim="400000"/>
          </a:ln>
        </p:spPr>
        <p:txBody>
          <a:bodyPr wrap="none" lIns="50800" tIns="50800" rIns="50800" bIns="50800" anchor="ctr">
            <a:spAutoFit/>
          </a:bodyPr>
          <a:lstStyle/>
          <a:p>
            <a:pPr/>
          </a:p>
        </p:txBody>
      </p:sp>
      <p:pic>
        <p:nvPicPr>
          <p:cNvPr id="157" name="hemp-worx-cbd-oil-pure-hemp-derived-500mg-750mg-he.png" descr="hemp-worx-cbd-oil-pure-hemp-derived-500mg-750mg-he.png"/>
          <p:cNvPicPr>
            <a:picLocks noChangeAspect="1"/>
          </p:cNvPicPr>
          <p:nvPr/>
        </p:nvPicPr>
        <p:blipFill>
          <a:blip r:embed="rId2">
            <a:extLst/>
          </a:blip>
          <a:stretch>
            <a:fillRect/>
          </a:stretch>
        </p:blipFill>
        <p:spPr>
          <a:xfrm>
            <a:off x="14485" y="2562225"/>
            <a:ext cx="12975840" cy="4476665"/>
          </a:xfrm>
          <a:prstGeom prst="rect">
            <a:avLst/>
          </a:prstGeom>
          <a:ln w="12700">
            <a:miter lim="400000"/>
          </a:ln>
        </p:spPr>
      </p:pic>
      <p:sp>
        <p:nvSpPr>
          <p:cNvPr id="158" name="Ryan Christensen DO…"/>
          <p:cNvSpPr txBox="1"/>
          <p:nvPr/>
        </p:nvSpPr>
        <p:spPr>
          <a:xfrm>
            <a:off x="534555" y="7175500"/>
            <a:ext cx="11935690" cy="2438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400"/>
            </a:pPr>
            <a:r>
              <a:t>Ryan Christensen DO</a:t>
            </a:r>
          </a:p>
          <a:p>
            <a:pPr>
              <a:defRPr sz="3400"/>
            </a:pPr>
            <a:r>
              <a:t>Michigan Osteopathic Association Spring Scientific Assembly</a:t>
            </a:r>
          </a:p>
          <a:p>
            <a:pPr>
              <a:defRPr sz="3400"/>
            </a:pPr>
            <a:r>
              <a:t>May 17,2019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Title 1"/>
          <p:cNvSpPr txBox="1"/>
          <p:nvPr>
            <p:ph type="title"/>
          </p:nvPr>
        </p:nvSpPr>
        <p:spPr>
          <a:xfrm>
            <a:off x="650239" y="-56727"/>
            <a:ext cx="11704322" cy="1625601"/>
          </a:xfrm>
          <a:prstGeom prst="rect">
            <a:avLst/>
          </a:prstGeom>
        </p:spPr>
        <p:txBody>
          <a:bodyPr/>
          <a:lstStyle>
            <a:lvl1pPr algn="l" defTabSz="584200">
              <a:defRPr b="0" cap="all" spc="992" sz="6200">
                <a:solidFill>
                  <a:srgbClr val="FFFFFF"/>
                </a:solidFill>
                <a:latin typeface="+mn-lt"/>
                <a:ea typeface="+mn-ea"/>
                <a:cs typeface="+mn-cs"/>
                <a:sym typeface="Avenir Light"/>
              </a:defRPr>
            </a:lvl1pPr>
          </a:lstStyle>
          <a:p>
            <a:pPr>
              <a:defRPr>
                <a:effectLst/>
              </a:defRPr>
            </a:pPr>
            <a:r>
              <a:t>Proposed Uses  (5)</a:t>
            </a:r>
          </a:p>
        </p:txBody>
      </p:sp>
      <p:sp>
        <p:nvSpPr>
          <p:cNvPr id="201" name="Content Placeholder 2"/>
          <p:cNvSpPr txBox="1"/>
          <p:nvPr>
            <p:ph type="body" idx="1"/>
          </p:nvPr>
        </p:nvSpPr>
        <p:spPr>
          <a:xfrm>
            <a:off x="650239" y="2275840"/>
            <a:ext cx="11704322" cy="6697472"/>
          </a:xfrm>
          <a:prstGeom prst="rect">
            <a:avLst/>
          </a:prstGeom>
        </p:spPr>
        <p:txBody>
          <a:bodyPr/>
          <a:lstStyle/>
          <a:p>
            <a:pPr/>
          </a:p>
        </p:txBody>
      </p:sp>
      <p:sp>
        <p:nvSpPr>
          <p:cNvPr id="20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3" name="Picture 2" descr="Picture 2"/>
          <p:cNvPicPr>
            <a:picLocks noChangeAspect="1"/>
          </p:cNvPicPr>
          <p:nvPr/>
        </p:nvPicPr>
        <p:blipFill>
          <a:blip r:embed="rId3">
            <a:extLst/>
          </a:blip>
          <a:stretch>
            <a:fillRect/>
          </a:stretch>
        </p:blipFill>
        <p:spPr>
          <a:xfrm>
            <a:off x="491792" y="1376662"/>
            <a:ext cx="12499059" cy="7577305"/>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Title 1"/>
          <p:cNvSpPr txBox="1"/>
          <p:nvPr>
            <p:ph type="title"/>
          </p:nvPr>
        </p:nvSpPr>
        <p:spPr>
          <a:prstGeom prst="rect">
            <a:avLst/>
          </a:prstGeom>
        </p:spPr>
        <p:txBody>
          <a:bodyPr/>
          <a:lstStyle>
            <a:lvl1pPr algn="l" defTabSz="496570">
              <a:defRPr b="0" cap="all" spc="843" sz="5270">
                <a:solidFill>
                  <a:srgbClr val="FFFFFF"/>
                </a:solidFill>
                <a:latin typeface="+mn-lt"/>
                <a:ea typeface="+mn-ea"/>
                <a:cs typeface="+mn-cs"/>
                <a:sym typeface="Avenir Light"/>
              </a:defRPr>
            </a:lvl1pPr>
          </a:lstStyle>
          <a:p>
            <a:pPr>
              <a:defRPr>
                <a:effectLst/>
              </a:defRPr>
            </a:pPr>
            <a:r>
              <a:t>Possible Adverse Effects </a:t>
            </a:r>
          </a:p>
        </p:txBody>
      </p:sp>
      <p:sp>
        <p:nvSpPr>
          <p:cNvPr id="208" name="Content Placeholder 4"/>
          <p:cNvSpPr txBox="1"/>
          <p:nvPr>
            <p:ph type="body" idx="1"/>
          </p:nvPr>
        </p:nvSpPr>
        <p:spPr>
          <a:xfrm>
            <a:off x="650239" y="2275840"/>
            <a:ext cx="11704322" cy="6855743"/>
          </a:xfrm>
          <a:prstGeom prst="rect">
            <a:avLst/>
          </a:prstGeom>
        </p:spPr>
        <p:txBody>
          <a:bodyPr numCol="2" spcCol="54186"/>
          <a:lstStyle/>
          <a:p>
            <a:pPr marL="666205" indent="-529045" defTabSz="584200">
              <a:spcBef>
                <a:spcPts val="100"/>
              </a:spcBef>
              <a:defRPr sz="3600">
                <a:latin typeface="+mn-lt"/>
                <a:ea typeface="+mn-ea"/>
                <a:cs typeface="+mn-cs"/>
                <a:sym typeface="Avenir Light"/>
              </a:defRPr>
            </a:pPr>
            <a:r>
              <a:t>Sedative</a:t>
            </a:r>
          </a:p>
          <a:p>
            <a:pPr marL="666205" indent="-529045" defTabSz="584200">
              <a:spcBef>
                <a:spcPts val="100"/>
              </a:spcBef>
              <a:defRPr sz="3600">
                <a:latin typeface="+mn-lt"/>
                <a:ea typeface="+mn-ea"/>
                <a:cs typeface="+mn-cs"/>
                <a:sym typeface="Avenir Light"/>
              </a:defRPr>
            </a:pPr>
            <a:r>
              <a:t>Psychological </a:t>
            </a:r>
          </a:p>
          <a:p>
            <a:pPr marL="666205" indent="-529045" defTabSz="584200">
              <a:spcBef>
                <a:spcPts val="100"/>
              </a:spcBef>
              <a:defRPr sz="3600">
                <a:latin typeface="+mn-lt"/>
                <a:ea typeface="+mn-ea"/>
                <a:cs typeface="+mn-cs"/>
                <a:sym typeface="Avenir Light"/>
              </a:defRPr>
            </a:pPr>
            <a:r>
              <a:t>Perception </a:t>
            </a:r>
          </a:p>
          <a:p>
            <a:pPr marL="666205" indent="-529045" defTabSz="584200">
              <a:spcBef>
                <a:spcPts val="100"/>
              </a:spcBef>
              <a:defRPr sz="3600">
                <a:latin typeface="+mn-lt"/>
                <a:ea typeface="+mn-ea"/>
                <a:cs typeface="+mn-cs"/>
                <a:sym typeface="Avenir Light"/>
              </a:defRPr>
            </a:pPr>
            <a:r>
              <a:t>Motor function</a:t>
            </a:r>
          </a:p>
          <a:p>
            <a:pPr marL="666205" indent="-529045" defTabSz="584200">
              <a:spcBef>
                <a:spcPts val="100"/>
              </a:spcBef>
              <a:defRPr sz="3600">
                <a:latin typeface="+mn-lt"/>
                <a:ea typeface="+mn-ea"/>
                <a:cs typeface="+mn-cs"/>
                <a:sym typeface="Avenir Light"/>
              </a:defRPr>
            </a:pPr>
            <a:r>
              <a:t>Dependence (9%)</a:t>
            </a:r>
          </a:p>
          <a:p>
            <a:pPr marL="666205" indent="-529045" defTabSz="584200">
              <a:spcBef>
                <a:spcPts val="100"/>
              </a:spcBef>
              <a:defRPr sz="3600">
                <a:latin typeface="+mn-lt"/>
                <a:ea typeface="+mn-ea"/>
                <a:cs typeface="+mn-cs"/>
                <a:sym typeface="Avenir Light"/>
              </a:defRPr>
            </a:pPr>
            <a:r>
              <a:t>Withdrawals</a:t>
            </a:r>
          </a:p>
          <a:p>
            <a:pPr marL="666205" indent="-529045" defTabSz="584200">
              <a:spcBef>
                <a:spcPts val="100"/>
              </a:spcBef>
              <a:defRPr sz="3600">
                <a:latin typeface="+mn-lt"/>
                <a:ea typeface="+mn-ea"/>
                <a:cs typeface="+mn-cs"/>
                <a:sym typeface="Avenir Light"/>
              </a:defRPr>
            </a:pPr>
            <a:r>
              <a:t>Stroke</a:t>
            </a:r>
          </a:p>
          <a:p>
            <a:pPr marL="666205" indent="-529045" defTabSz="584200">
              <a:spcBef>
                <a:spcPts val="100"/>
              </a:spcBef>
              <a:defRPr sz="3600">
                <a:latin typeface="+mn-lt"/>
                <a:ea typeface="+mn-ea"/>
                <a:cs typeface="+mn-cs"/>
                <a:sym typeface="Avenir Light"/>
              </a:defRPr>
            </a:pPr>
          </a:p>
          <a:p>
            <a:pPr marL="0" indent="137160" defTabSz="584200">
              <a:spcBef>
                <a:spcPts val="100"/>
              </a:spcBef>
              <a:buSzTx/>
              <a:buFont typeface="Wingdings 2"/>
              <a:buNone/>
              <a:defRPr sz="3600">
                <a:latin typeface="+mn-lt"/>
                <a:ea typeface="+mn-ea"/>
                <a:cs typeface="+mn-cs"/>
                <a:sym typeface="Avenir Light"/>
              </a:defRPr>
            </a:pPr>
          </a:p>
          <a:p>
            <a:pPr marL="666205" indent="-529045" defTabSz="584200">
              <a:spcBef>
                <a:spcPts val="100"/>
              </a:spcBef>
              <a:defRPr sz="3600">
                <a:latin typeface="+mn-lt"/>
                <a:ea typeface="+mn-ea"/>
                <a:cs typeface="+mn-cs"/>
                <a:sym typeface="Avenir Light"/>
              </a:defRPr>
            </a:pPr>
            <a:r>
              <a:t>Cerebral blood flow changes</a:t>
            </a:r>
          </a:p>
          <a:p>
            <a:pPr marL="666205" indent="-529045" defTabSz="584200">
              <a:spcBef>
                <a:spcPts val="100"/>
              </a:spcBef>
              <a:defRPr sz="3600">
                <a:latin typeface="+mn-lt"/>
                <a:ea typeface="+mn-ea"/>
                <a:cs typeface="+mn-cs"/>
                <a:sym typeface="Avenir Light"/>
              </a:defRPr>
            </a:pPr>
            <a:r>
              <a:t>Tachycardia, arrhythmia, MI</a:t>
            </a:r>
          </a:p>
          <a:p>
            <a:pPr marL="666205" indent="-529045" defTabSz="584200">
              <a:spcBef>
                <a:spcPts val="100"/>
              </a:spcBef>
              <a:defRPr sz="3600">
                <a:latin typeface="+mn-lt"/>
                <a:ea typeface="+mn-ea"/>
                <a:cs typeface="+mn-cs"/>
                <a:sym typeface="Avenir Light"/>
              </a:defRPr>
            </a:pPr>
            <a:r>
              <a:t>Carcinogens </a:t>
            </a:r>
          </a:p>
          <a:p>
            <a:pPr marL="666205" indent="-529045" defTabSz="584200">
              <a:spcBef>
                <a:spcPts val="100"/>
              </a:spcBef>
              <a:defRPr sz="3600">
                <a:latin typeface="+mn-lt"/>
                <a:ea typeface="+mn-ea"/>
                <a:cs typeface="+mn-cs"/>
                <a:sym typeface="Avenir Light"/>
              </a:defRPr>
            </a:pPr>
            <a:r>
              <a:t>Slowing of GI system</a:t>
            </a:r>
          </a:p>
          <a:p>
            <a:pPr marL="666205" indent="-529045" defTabSz="584200">
              <a:spcBef>
                <a:spcPts val="100"/>
              </a:spcBef>
              <a:defRPr sz="3600">
                <a:latin typeface="+mn-lt"/>
                <a:ea typeface="+mn-ea"/>
                <a:cs typeface="+mn-cs"/>
                <a:sym typeface="Avenir Light"/>
              </a:defRPr>
            </a:pPr>
            <a:r>
              <a:t>Reproduction </a:t>
            </a:r>
          </a:p>
        </p:txBody>
      </p:sp>
      <p:sp>
        <p:nvSpPr>
          <p:cNvPr id="209" name="Slide Number"/>
          <p:cNvSpPr txBox="1"/>
          <p:nvPr>
            <p:ph type="sldNum" sz="quarter" idx="2"/>
          </p:nvPr>
        </p:nvSpPr>
        <p:spPr>
          <a:xfrm>
            <a:off x="12149871" y="9391226"/>
            <a:ext cx="204689"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0" name="I DO NOT RECOMMEND ANY CANNABINOID or CBD PRODUCTS FOR PREGNANT MOTHERS."/>
          <p:cNvSpPr txBox="1"/>
          <p:nvPr/>
        </p:nvSpPr>
        <p:spPr>
          <a:xfrm>
            <a:off x="123952" y="7632982"/>
            <a:ext cx="12756897"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 DO NOT RECOMMEND ANY CANNABINOID or CBD PRODUCTS FOR PREGNANT MOTHERS.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5" name="Picture 4" descr="Picture 4"/>
          <p:cNvPicPr>
            <a:picLocks noChangeAspect="1"/>
          </p:cNvPicPr>
          <p:nvPr/>
        </p:nvPicPr>
        <p:blipFill>
          <a:blip r:embed="rId3">
            <a:extLst/>
          </a:blip>
          <a:srcRect l="22573" t="0" r="22574" b="542"/>
          <a:stretch>
            <a:fillRect/>
          </a:stretch>
        </p:blipFill>
        <p:spPr>
          <a:xfrm>
            <a:off x="561339" y="-50184"/>
            <a:ext cx="5171676" cy="9853774"/>
          </a:xfrm>
          <a:prstGeom prst="rect">
            <a:avLst/>
          </a:prstGeom>
          <a:ln w="12700">
            <a:miter lim="400000"/>
          </a:ln>
        </p:spPr>
      </p:pic>
      <p:sp>
        <p:nvSpPr>
          <p:cNvPr id="216" name="Are you getting safe CBD?…"/>
          <p:cNvSpPr txBox="1"/>
          <p:nvPr/>
        </p:nvSpPr>
        <p:spPr>
          <a:xfrm>
            <a:off x="5968156" y="755650"/>
            <a:ext cx="6465145" cy="803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a:latin typeface="Avenir Heavy"/>
                <a:ea typeface="Avenir Heavy"/>
                <a:cs typeface="Avenir Heavy"/>
                <a:sym typeface="Avenir Heavy"/>
              </a:defRPr>
            </a:pPr>
            <a:r>
              <a:t>Are you getting safe CBD?</a:t>
            </a:r>
          </a:p>
          <a:p>
            <a:pPr/>
          </a:p>
          <a:p>
            <a:pPr/>
            <a:r>
              <a:t>2016- FDA investigated products finding issues with what was contained in bottles. Included heavy metals, mold, and synthetic cannabinoids.</a:t>
            </a:r>
          </a:p>
          <a:p>
            <a:pPr>
              <a:defRPr sz="1800"/>
            </a:pPr>
            <a:r>
              <a:rPr u="sng">
                <a:hlinkClick r:id="rId4" invalidUrl="" action="" tgtFrame="" tooltip="" history="1" highlightClick="0" endSnd="0"/>
              </a:rPr>
              <a:t>https://www.fda.gov/news-events/public-health-focus/warning-letters-and-test-results-cannabidiol-related-products</a:t>
            </a:r>
          </a:p>
          <a:p>
            <a:pPr>
              <a:defRPr sz="1800"/>
            </a:pPr>
          </a:p>
          <a:p>
            <a:pPr>
              <a:defRPr sz="1800"/>
            </a:pPr>
          </a:p>
          <a:p>
            <a:pPr/>
            <a:r>
              <a:t>The Doctors- April 2019</a:t>
            </a:r>
          </a:p>
          <a:p>
            <a:pPr>
              <a:defRPr sz="2200"/>
            </a:pPr>
            <a:r>
              <a:rPr u="sng">
                <a:hlinkClick r:id="rId5" invalidUrl="" action="" tgtFrame="" tooltip="" history="1" highlightClick="0" endSnd="0"/>
              </a:rPr>
              <a:t>https://www.youtube.com/watch?v=SKFAXqub__U</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Title 1"/>
          <p:cNvSpPr txBox="1"/>
          <p:nvPr>
            <p:ph type="title"/>
          </p:nvPr>
        </p:nvSpPr>
        <p:spPr>
          <a:xfrm>
            <a:off x="650239" y="106086"/>
            <a:ext cx="11704322" cy="1910111"/>
          </a:xfrm>
          <a:prstGeom prst="rect">
            <a:avLst/>
          </a:prstGeom>
        </p:spPr>
        <p:txBody>
          <a:bodyPr/>
          <a:lstStyle>
            <a:lvl1pPr defTabSz="455675">
              <a:defRPr b="0" cap="all" spc="798" sz="4992">
                <a:solidFill>
                  <a:srgbClr val="FFFFFF"/>
                </a:solidFill>
                <a:latin typeface="+mn-lt"/>
                <a:ea typeface="+mn-ea"/>
                <a:cs typeface="+mn-cs"/>
                <a:sym typeface="Avenir Light"/>
              </a:defRPr>
            </a:lvl1pPr>
          </a:lstStyle>
          <a:p>
            <a:pPr>
              <a:defRPr>
                <a:effectLst/>
              </a:defRPr>
            </a:pPr>
            <a:r>
              <a:t>Where to ensure quality &amp; safety?</a:t>
            </a:r>
          </a:p>
        </p:txBody>
      </p:sp>
      <p:sp>
        <p:nvSpPr>
          <p:cNvPr id="221" name="Content Placeholder 2"/>
          <p:cNvSpPr txBox="1"/>
          <p:nvPr>
            <p:ph type="body" idx="1"/>
          </p:nvPr>
        </p:nvSpPr>
        <p:spPr>
          <a:xfrm>
            <a:off x="650239" y="1771692"/>
            <a:ext cx="11704322" cy="7201620"/>
          </a:xfrm>
          <a:prstGeom prst="rect">
            <a:avLst/>
          </a:prstGeom>
        </p:spPr>
        <p:txBody>
          <a:bodyPr/>
          <a:lstStyle/>
          <a:p>
            <a:pPr marL="0" indent="0" algn="ctr" defTabSz="584200">
              <a:spcBef>
                <a:spcPts val="4200"/>
              </a:spcBef>
              <a:buSzTx/>
              <a:buFont typeface="Wingdings 2"/>
              <a:buNone/>
              <a:defRPr sz="3600">
                <a:latin typeface="+mn-lt"/>
                <a:ea typeface="+mn-ea"/>
                <a:cs typeface="+mn-cs"/>
                <a:sym typeface="Avenir Light"/>
              </a:defRPr>
            </a:pPr>
            <a:r>
              <a:t>US Hemp Authority Quality &amp; Safety Certification:</a:t>
            </a:r>
          </a:p>
          <a:p>
            <a:pPr marL="0" indent="0" defTabSz="584200">
              <a:spcBef>
                <a:spcPts val="100"/>
              </a:spcBef>
              <a:buSzTx/>
              <a:buFont typeface="Wingdings 2"/>
              <a:buNone/>
              <a:defRPr sz="3600">
                <a:latin typeface="+mn-lt"/>
                <a:ea typeface="+mn-ea"/>
                <a:cs typeface="+mn-cs"/>
                <a:sym typeface="Avenir Light"/>
              </a:defRPr>
            </a:pPr>
            <a:r>
              <a:rPr u="sng">
                <a:hlinkClick r:id="rId3" invalidUrl="" action="" tgtFrame="" tooltip="" history="1" highlightClick="0" endSnd="0"/>
              </a:rPr>
              <a:t>https://www.ushempauthority.org/certified-companies</a:t>
            </a:r>
          </a:p>
        </p:txBody>
      </p:sp>
      <p:sp>
        <p:nvSpPr>
          <p:cNvPr id="2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3" name="Screen Shot 2019-05-17 at 3.42.30 PM.png" descr="Screen Shot 2019-05-17 at 3.42.30 PM.png"/>
          <p:cNvPicPr>
            <a:picLocks noChangeAspect="1"/>
          </p:cNvPicPr>
          <p:nvPr/>
        </p:nvPicPr>
        <p:blipFill>
          <a:blip r:embed="rId4">
            <a:extLst/>
          </a:blip>
          <a:srcRect l="0" t="2652" r="0" b="2652"/>
          <a:stretch>
            <a:fillRect/>
          </a:stretch>
        </p:blipFill>
        <p:spPr>
          <a:xfrm>
            <a:off x="234950" y="3419635"/>
            <a:ext cx="6677561" cy="5354762"/>
          </a:xfrm>
          <a:prstGeom prst="rect">
            <a:avLst/>
          </a:prstGeom>
          <a:ln w="12700">
            <a:miter lim="400000"/>
          </a:ln>
        </p:spPr>
      </p:pic>
      <p:pic>
        <p:nvPicPr>
          <p:cNvPr id="224" name="Image" descr="Image"/>
          <p:cNvPicPr>
            <a:picLocks noChangeAspect="1"/>
          </p:cNvPicPr>
          <p:nvPr/>
        </p:nvPicPr>
        <p:blipFill>
          <a:blip r:embed="rId5">
            <a:extLst/>
          </a:blip>
          <a:stretch>
            <a:fillRect/>
          </a:stretch>
        </p:blipFill>
        <p:spPr>
          <a:xfrm>
            <a:off x="3824774" y="4705751"/>
            <a:ext cx="2578956" cy="962467"/>
          </a:xfrm>
          <a:prstGeom prst="rect">
            <a:avLst/>
          </a:prstGeom>
          <a:ln w="12700">
            <a:miter lim="400000"/>
          </a:ln>
        </p:spPr>
      </p:pic>
      <p:pic>
        <p:nvPicPr>
          <p:cNvPr id="225" name="Screen Shot 2019-05-17 at 3.42.37 PM.png" descr="Screen Shot 2019-05-17 at 3.42.37 PM.png"/>
          <p:cNvPicPr>
            <a:picLocks noChangeAspect="1"/>
          </p:cNvPicPr>
          <p:nvPr/>
        </p:nvPicPr>
        <p:blipFill>
          <a:blip r:embed="rId6">
            <a:extLst/>
          </a:blip>
          <a:srcRect l="13039" t="7841" r="29202" b="1182"/>
          <a:stretch>
            <a:fillRect/>
          </a:stretch>
        </p:blipFill>
        <p:spPr>
          <a:xfrm>
            <a:off x="7272827" y="3419635"/>
            <a:ext cx="4854140" cy="5354457"/>
          </a:xfrm>
          <a:prstGeom prst="rect">
            <a:avLst/>
          </a:prstGeom>
          <a:ln w="12700">
            <a:miter lim="400000"/>
          </a:ln>
        </p:spPr>
      </p:pic>
      <p:sp>
        <p:nvSpPr>
          <p:cNvPr id="226" name="Text"/>
          <p:cNvSpPr txBox="1"/>
          <p:nvPr/>
        </p:nvSpPr>
        <p:spPr>
          <a:xfrm>
            <a:off x="5979668" y="4362450"/>
            <a:ext cx="1045465" cy="800100"/>
          </a:xfrm>
          <a:prstGeom prst="rect">
            <a:avLst/>
          </a:prstGeom>
          <a:ln w="12700">
            <a:miter lim="400000"/>
          </a:ln>
        </p:spPr>
        <p:txBody>
          <a:bodyPr wrap="none" lIns="50800" tIns="50800" rIns="50800" bIns="50800" anchor="ctr">
            <a:spAutoFit/>
          </a:bodyPr>
          <a:lstStyle/>
          <a:p>
            <a:pPr/>
          </a:p>
        </p:txBody>
      </p:sp>
      <p:pic>
        <p:nvPicPr>
          <p:cNvPr id="227" name="Line" descr="Line"/>
          <p:cNvPicPr>
            <a:picLocks noChangeAspect="0"/>
          </p:cNvPicPr>
          <p:nvPr/>
        </p:nvPicPr>
        <p:blipFill>
          <a:blip r:embed="rId7">
            <a:extLst/>
          </a:blip>
          <a:stretch>
            <a:fillRect/>
          </a:stretch>
        </p:blipFill>
        <p:spPr>
          <a:xfrm>
            <a:off x="7533232" y="8162065"/>
            <a:ext cx="2712644" cy="63501"/>
          </a:xfrm>
          <a:prstGeom prst="rect">
            <a:avLst/>
          </a:prstGeom>
        </p:spPr>
      </p:pic>
      <p:pic>
        <p:nvPicPr>
          <p:cNvPr id="229" name="Image" descr="Image"/>
          <p:cNvPicPr>
            <a:picLocks noChangeAspect="1"/>
          </p:cNvPicPr>
          <p:nvPr/>
        </p:nvPicPr>
        <p:blipFill>
          <a:blip r:embed="rId8">
            <a:extLst/>
          </a:blip>
          <a:stretch>
            <a:fillRect/>
          </a:stretch>
        </p:blipFill>
        <p:spPr>
          <a:xfrm>
            <a:off x="10866736" y="7544023"/>
            <a:ext cx="2069877" cy="2069877"/>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itle 1"/>
          <p:cNvSpPr txBox="1"/>
          <p:nvPr>
            <p:ph type="title"/>
          </p:nvPr>
        </p:nvSpPr>
        <p:spPr>
          <a:xfrm>
            <a:off x="96995" y="390596"/>
            <a:ext cx="12810809" cy="1625601"/>
          </a:xfrm>
          <a:prstGeom prst="rect">
            <a:avLst/>
          </a:prstGeom>
        </p:spPr>
        <p:txBody>
          <a:bodyPr/>
          <a:lstStyle>
            <a:lvl1pPr algn="l" defTabSz="490727">
              <a:defRPr b="0" cap="all" spc="779" sz="4871">
                <a:solidFill>
                  <a:srgbClr val="FFFFFF"/>
                </a:solidFill>
                <a:latin typeface="+mn-lt"/>
                <a:ea typeface="+mn-ea"/>
                <a:cs typeface="+mn-cs"/>
                <a:sym typeface="Avenir Light"/>
              </a:defRPr>
            </a:lvl1pPr>
          </a:lstStyle>
          <a:p>
            <a:pPr>
              <a:defRPr>
                <a:effectLst/>
              </a:defRPr>
            </a:pPr>
            <a:r>
              <a:t>Historical Context: Cannabis </a:t>
            </a:r>
          </a:p>
        </p:txBody>
      </p:sp>
      <p:sp>
        <p:nvSpPr>
          <p:cNvPr id="234" name="Content Placeholder 2"/>
          <p:cNvSpPr txBox="1"/>
          <p:nvPr>
            <p:ph type="body" idx="1"/>
          </p:nvPr>
        </p:nvSpPr>
        <p:spPr>
          <a:xfrm>
            <a:off x="650239" y="1971040"/>
            <a:ext cx="11704322" cy="6697472"/>
          </a:xfrm>
          <a:prstGeom prst="rect">
            <a:avLst/>
          </a:prstGeom>
        </p:spPr>
        <p:txBody>
          <a:bodyPr/>
          <a:lstStyle/>
          <a:p>
            <a:pPr marL="682169" indent="-551867" defTabSz="1235455">
              <a:lnSpc>
                <a:spcPct val="80000"/>
              </a:lnSpc>
              <a:spcBef>
                <a:spcPts val="500"/>
              </a:spcBef>
              <a:defRPr sz="2280"/>
            </a:pPr>
            <a:r>
              <a:t>Medical use dates as far back as 1400-2000 BC</a:t>
            </a:r>
          </a:p>
          <a:p>
            <a:pPr marL="682169" indent="-551867" defTabSz="1235455">
              <a:lnSpc>
                <a:spcPct val="80000"/>
              </a:lnSpc>
              <a:spcBef>
                <a:spcPts val="500"/>
              </a:spcBef>
              <a:defRPr sz="2280"/>
            </a:pPr>
            <a:r>
              <a:t>1611: Brought to Jamestown by settlers</a:t>
            </a:r>
          </a:p>
          <a:p>
            <a:pPr marL="682169" indent="-551867" defTabSz="1235455">
              <a:lnSpc>
                <a:spcPct val="80000"/>
              </a:lnSpc>
              <a:spcBef>
                <a:spcPts val="500"/>
              </a:spcBef>
              <a:defRPr sz="2280"/>
            </a:pPr>
            <a:r>
              <a:t>1850: Listed in US Pharmacopeia </a:t>
            </a:r>
          </a:p>
          <a:p>
            <a:pPr marL="682169" indent="-551867" defTabSz="1235455">
              <a:lnSpc>
                <a:spcPct val="80000"/>
              </a:lnSpc>
              <a:spcBef>
                <a:spcPts val="500"/>
              </a:spcBef>
              <a:defRPr sz="2280"/>
            </a:pPr>
            <a:r>
              <a:t>1913: US Dept of Agriculture grows domestic cannabis</a:t>
            </a:r>
          </a:p>
          <a:p>
            <a:pPr marL="682169" indent="-551867" defTabSz="1235455">
              <a:lnSpc>
                <a:spcPct val="80000"/>
              </a:lnSpc>
              <a:spcBef>
                <a:spcPts val="500"/>
              </a:spcBef>
              <a:defRPr sz="2280"/>
            </a:pPr>
            <a:r>
              <a:t>1915 Sir William Osler, advocated for cannabis use in migraine </a:t>
            </a:r>
          </a:p>
          <a:p>
            <a:pPr marL="682169" indent="-551867" defTabSz="1235455">
              <a:lnSpc>
                <a:spcPct val="80000"/>
              </a:lnSpc>
              <a:spcBef>
                <a:spcPts val="500"/>
              </a:spcBef>
              <a:defRPr sz="2280"/>
            </a:pPr>
            <a:r>
              <a:t>1930s: William Randolph Hearst plays role in denouncing marijuana </a:t>
            </a:r>
          </a:p>
          <a:p>
            <a:pPr marL="682169" indent="-551867" defTabSz="1235455">
              <a:lnSpc>
                <a:spcPct val="80000"/>
              </a:lnSpc>
              <a:spcBef>
                <a:spcPts val="500"/>
              </a:spcBef>
              <a:defRPr sz="2280"/>
            </a:pPr>
            <a:r>
              <a:t>1936: “Reefer Madness”</a:t>
            </a:r>
          </a:p>
          <a:p>
            <a:pPr marL="682169" indent="-551867" defTabSz="1235455">
              <a:lnSpc>
                <a:spcPct val="80000"/>
              </a:lnSpc>
              <a:spcBef>
                <a:spcPts val="500"/>
              </a:spcBef>
              <a:defRPr sz="2280"/>
            </a:pPr>
            <a:r>
              <a:t>Marijuana Tax Act of 1937</a:t>
            </a:r>
          </a:p>
          <a:p>
            <a:pPr marL="682169" indent="-551867" defTabSz="1235455">
              <a:lnSpc>
                <a:spcPct val="80000"/>
              </a:lnSpc>
              <a:spcBef>
                <a:spcPts val="500"/>
              </a:spcBef>
              <a:defRPr sz="2280"/>
            </a:pPr>
            <a:r>
              <a:t>1960s: THC identified and synthesized, U of Mississippi becomes official grower under the Federal government</a:t>
            </a:r>
          </a:p>
          <a:p>
            <a:pPr marL="682169" indent="-551867" defTabSz="1235455">
              <a:lnSpc>
                <a:spcPct val="80000"/>
              </a:lnSpc>
              <a:spcBef>
                <a:spcPts val="500"/>
              </a:spcBef>
              <a:defRPr sz="2280"/>
            </a:pPr>
            <a:r>
              <a:t>1970: Made a Schedule I substance, “No accepted Medical Use” </a:t>
            </a:r>
          </a:p>
          <a:p>
            <a:pPr marL="682169" indent="-551867" defTabSz="1235455">
              <a:lnSpc>
                <a:spcPct val="80000"/>
              </a:lnSpc>
              <a:spcBef>
                <a:spcPts val="500"/>
              </a:spcBef>
              <a:defRPr sz="2280"/>
            </a:pPr>
            <a:r>
              <a:t>1973: Creation of the US Drug Enforcement Agency (DEA)</a:t>
            </a:r>
          </a:p>
          <a:p>
            <a:pPr marL="682169" indent="-551867" defTabSz="1235455">
              <a:lnSpc>
                <a:spcPct val="80000"/>
              </a:lnSpc>
              <a:spcBef>
                <a:spcPts val="500"/>
              </a:spcBef>
              <a:defRPr sz="2280"/>
            </a:pPr>
            <a:r>
              <a:t>1976: Federal Court Rules Robert Randall’s Use of THC “Medical Necessity”</a:t>
            </a:r>
            <a:endParaRPr sz="1615"/>
          </a:p>
          <a:p>
            <a:pPr marL="682169" indent="-551867" defTabSz="1235455">
              <a:lnSpc>
                <a:spcPct val="80000"/>
              </a:lnSpc>
              <a:spcBef>
                <a:spcPts val="500"/>
              </a:spcBef>
              <a:defRPr sz="2280"/>
            </a:pPr>
            <a:r>
              <a:t>1978:-1991 Compassionate Use Program supplies patients with THC</a:t>
            </a:r>
          </a:p>
          <a:p>
            <a:pPr marL="682169" indent="-551867" defTabSz="1235455">
              <a:lnSpc>
                <a:spcPct val="80000"/>
              </a:lnSpc>
              <a:spcBef>
                <a:spcPts val="500"/>
              </a:spcBef>
              <a:defRPr sz="2280"/>
            </a:pPr>
            <a:r>
              <a:t>1986: Reagan’s Anti-Drug Abuse Act (Mandatory Sentences)</a:t>
            </a:r>
          </a:p>
          <a:p>
            <a:pPr marL="682169" indent="-551867" defTabSz="1235455">
              <a:lnSpc>
                <a:spcPct val="80000"/>
              </a:lnSpc>
              <a:spcBef>
                <a:spcPts val="500"/>
              </a:spcBef>
              <a:defRPr sz="2280"/>
            </a:pPr>
            <a:r>
              <a:t>1989: Bush’s New War on Drugs</a:t>
            </a:r>
          </a:p>
          <a:p>
            <a:pPr marL="682169" indent="-551867" defTabSz="1235455">
              <a:lnSpc>
                <a:spcPct val="80000"/>
              </a:lnSpc>
              <a:spcBef>
                <a:spcPts val="500"/>
              </a:spcBef>
              <a:defRPr sz="2280"/>
            </a:pPr>
            <a:r>
              <a:t>1996: California becomes first state to legalize medical THC</a:t>
            </a:r>
          </a:p>
          <a:p>
            <a:pPr marL="682169" indent="-551867" defTabSz="1235455">
              <a:lnSpc>
                <a:spcPct val="80000"/>
              </a:lnSpc>
              <a:spcBef>
                <a:spcPts val="500"/>
              </a:spcBef>
              <a:defRPr sz="2280"/>
            </a:pPr>
            <a:r>
              <a:t>2018: Farm Bill legalizes Industrial Hemp nationwide opening up domestic research on CBD and allows for the sale of Epidiolex in 2019 and beyond.</a:t>
            </a:r>
          </a:p>
        </p:txBody>
      </p:sp>
      <p:sp>
        <p:nvSpPr>
          <p:cNvPr id="23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36" name="https://medicalmarijuana.procon.org/view.timeline.php?timelineID=000026"/>
          <p:cNvSpPr txBox="1"/>
          <p:nvPr/>
        </p:nvSpPr>
        <p:spPr>
          <a:xfrm>
            <a:off x="2221103" y="8870950"/>
            <a:ext cx="856259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u="sng">
                <a:hlinkClick r:id="rId3" invalidUrl="" action="" tgtFrame="" tooltip="" history="1" highlightClick="0" endSnd="0"/>
              </a:defRPr>
            </a:lvl1pPr>
          </a:lstStyle>
          <a:p>
            <a:pPr>
              <a:defRPr u="none"/>
            </a:pPr>
            <a:r>
              <a:rPr u="sng">
                <a:hlinkClick r:id="rId3" invalidUrl="" action="" tgtFrame="" tooltip="" history="1" highlightClick="0" endSnd="0"/>
              </a:rPr>
              <a:t>https://medicalmarijuana.procon.org/view.timeline.php?timelineID=000026</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Epidiolex by GW Biosciences:…"/>
          <p:cNvSpPr txBox="1"/>
          <p:nvPr>
            <p:ph type="title"/>
          </p:nvPr>
        </p:nvSpPr>
        <p:spPr>
          <a:prstGeom prst="rect">
            <a:avLst/>
          </a:prstGeom>
        </p:spPr>
        <p:txBody>
          <a:bodyPr/>
          <a:lstStyle/>
          <a:p>
            <a:pPr defTabSz="368045">
              <a:defRPr spc="624" sz="3906"/>
            </a:pPr>
            <a:r>
              <a:t>Epidiolex by GW Biosciences:</a:t>
            </a:r>
          </a:p>
          <a:p>
            <a:pPr defTabSz="368045">
              <a:defRPr spc="624" sz="3906"/>
            </a:pPr>
            <a:r>
              <a:t>A new medication for epilepsy</a:t>
            </a:r>
          </a:p>
        </p:txBody>
      </p:sp>
      <p:sp>
        <p:nvSpPr>
          <p:cNvPr id="241" name="New Pharmacologic Therapies"/>
          <p:cNvSpPr txBox="1"/>
          <p:nvPr>
            <p:ph type="body" sz="quarter" idx="1"/>
          </p:nvPr>
        </p:nvSpPr>
        <p:spPr>
          <a:prstGeom prst="rect">
            <a:avLst/>
          </a:prstGeom>
        </p:spPr>
        <p:txBody>
          <a:bodyPr/>
          <a:lstStyle>
            <a:lvl1pPr defTabSz="566674">
              <a:defRPr spc="372" sz="2328"/>
            </a:lvl1pPr>
          </a:lstStyle>
          <a:p>
            <a:pPr/>
            <a:r>
              <a:t>New Pharmacologic Therapies</a:t>
            </a:r>
          </a:p>
        </p:txBody>
      </p:sp>
      <p:pic>
        <p:nvPicPr>
          <p:cNvPr id="242" name="Screen Shot 2019-05-18 at 2.45.03 AM.png" descr="Screen Shot 2019-05-18 at 2.45.03 AM.png"/>
          <p:cNvPicPr>
            <a:picLocks noChangeAspect="1"/>
          </p:cNvPicPr>
          <p:nvPr/>
        </p:nvPicPr>
        <p:blipFill>
          <a:blip r:embed="rId2">
            <a:extLst/>
          </a:blip>
          <a:stretch>
            <a:fillRect/>
          </a:stretch>
        </p:blipFill>
        <p:spPr>
          <a:xfrm>
            <a:off x="202513" y="2323906"/>
            <a:ext cx="7824574" cy="7239194"/>
          </a:xfrm>
          <a:prstGeom prst="rect">
            <a:avLst/>
          </a:prstGeom>
          <a:ln w="12700">
            <a:miter lim="400000"/>
          </a:ln>
        </p:spPr>
      </p:pic>
      <p:sp>
        <p:nvSpPr>
          <p:cNvPr id="243" name="Text"/>
          <p:cNvSpPr txBox="1"/>
          <p:nvPr/>
        </p:nvSpPr>
        <p:spPr>
          <a:xfrm>
            <a:off x="2336672" y="4591050"/>
            <a:ext cx="203455"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 </a:t>
            </a:r>
          </a:p>
        </p:txBody>
      </p:sp>
      <p:sp>
        <p:nvSpPr>
          <p:cNvPr id="244" name="https://www.greenwichbiosciences.com/products-and-pipelines/pipeline-chart"/>
          <p:cNvSpPr txBox="1"/>
          <p:nvPr/>
        </p:nvSpPr>
        <p:spPr>
          <a:xfrm>
            <a:off x="9058028" y="6583858"/>
            <a:ext cx="3629817" cy="245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700" u="sng">
                <a:hlinkClick r:id="rId3" invalidUrl="" action="" tgtFrame="" tooltip="" history="1" highlightClick="0" endSnd="0"/>
              </a:defRPr>
            </a:lvl1pPr>
          </a:lstStyle>
          <a:p>
            <a:pPr>
              <a:defRPr u="none"/>
            </a:pPr>
            <a:r>
              <a:rPr u="sng">
                <a:hlinkClick r:id="rId3" invalidUrl="" action="" tgtFrame="" tooltip="" history="1" highlightClick="0" endSnd="0"/>
              </a:rPr>
              <a:t>https://www.greenwichbiosciences.com/products-and-pipelines/pipeline-chart</a:t>
            </a:r>
          </a:p>
        </p:txBody>
      </p:sp>
      <p:pic>
        <p:nvPicPr>
          <p:cNvPr id="245" name="Image" descr="Image"/>
          <p:cNvPicPr>
            <a:picLocks noChangeAspect="1"/>
          </p:cNvPicPr>
          <p:nvPr/>
        </p:nvPicPr>
        <p:blipFill>
          <a:blip r:embed="rId4">
            <a:extLst/>
          </a:blip>
          <a:stretch>
            <a:fillRect/>
          </a:stretch>
        </p:blipFill>
        <p:spPr>
          <a:xfrm>
            <a:off x="8248650" y="3012529"/>
            <a:ext cx="4686300" cy="1574801"/>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7" name="Title 1"/>
          <p:cNvSpPr txBox="1"/>
          <p:nvPr>
            <p:ph type="title"/>
          </p:nvPr>
        </p:nvSpPr>
        <p:spPr>
          <a:xfrm>
            <a:off x="650239" y="73096"/>
            <a:ext cx="11704322" cy="1625601"/>
          </a:xfrm>
          <a:prstGeom prst="rect">
            <a:avLst/>
          </a:prstGeom>
        </p:spPr>
        <p:txBody>
          <a:bodyPr/>
          <a:lstStyle/>
          <a:p>
            <a:pPr/>
            <a:r>
              <a:t>Is Hemp-Sourced CBD Legal?</a:t>
            </a:r>
          </a:p>
        </p:txBody>
      </p:sp>
      <p:sp>
        <p:nvSpPr>
          <p:cNvPr id="24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9" name="https://cbdorigin.com/is-cbd-legal/"/>
          <p:cNvSpPr txBox="1"/>
          <p:nvPr/>
        </p:nvSpPr>
        <p:spPr>
          <a:xfrm>
            <a:off x="2864230" y="1822450"/>
            <a:ext cx="7263639" cy="72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spcBef>
                <a:spcPts val="4200"/>
              </a:spcBef>
              <a:defRPr sz="3600" u="sng">
                <a:hlinkClick r:id="rId3" invalidUrl="" action="" tgtFrame="" tooltip="" history="1" highlightClick="0" endSnd="0"/>
              </a:defRPr>
            </a:lvl1pPr>
          </a:lstStyle>
          <a:p>
            <a:pPr>
              <a:defRPr u="none"/>
            </a:pPr>
            <a:r>
              <a:rPr u="sng">
                <a:hlinkClick r:id="rId3" invalidUrl="" action="" tgtFrame="" tooltip="" history="1" highlightClick="0" endSnd="0"/>
              </a:rPr>
              <a:t>https://cbdorigin.com/is-cbd-legal/</a:t>
            </a:r>
          </a:p>
        </p:txBody>
      </p:sp>
      <p:sp>
        <p:nvSpPr>
          <p:cNvPr id="250" name="Quick answer: Hemp-derived CBD is legal as long as it is produced within the regulations defined by the law.…"/>
          <p:cNvSpPr txBox="1"/>
          <p:nvPr/>
        </p:nvSpPr>
        <p:spPr>
          <a:xfrm>
            <a:off x="282992" y="2670103"/>
            <a:ext cx="12426116" cy="65971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70000"/>
              </a:lnSpc>
              <a:spcBef>
                <a:spcPts val="3200"/>
              </a:spcBef>
              <a:defRPr sz="2000"/>
            </a:pPr>
            <a:r>
              <a:t>Quick answer: Hemp-derived CBD is legal as long as it is produced within the regulations defined by the law.</a:t>
            </a:r>
          </a:p>
          <a:p>
            <a:pPr algn="l">
              <a:lnSpc>
                <a:spcPct val="70000"/>
              </a:lnSpc>
              <a:spcBef>
                <a:spcPts val="3200"/>
              </a:spcBef>
              <a:defRPr sz="2000"/>
            </a:pPr>
            <a:r>
              <a:t>In 2018, President Trump passed the </a:t>
            </a:r>
            <a:r>
              <a:rPr>
                <a:hlinkClick r:id="rId4" invalidUrl="" action="" tgtFrame="" tooltip="" history="1" highlightClick="0" endSnd="0"/>
              </a:rPr>
              <a:t>Agricultural Improvement Act of 2018</a:t>
            </a:r>
            <a:r>
              <a:t> (also known as the </a:t>
            </a:r>
            <a:r>
              <a:rPr>
                <a:hlinkClick r:id="rId5" invalidUrl="" action="" tgtFrame="" tooltip="" history="1" highlightClick="0" endSnd="0"/>
              </a:rPr>
              <a:t>2018 Farm Bill</a:t>
            </a:r>
            <a:r>
              <a:t>), which removed hemp as a Schedule I substance and reclassified it as an “agricultural commodity.”</a:t>
            </a:r>
          </a:p>
          <a:p>
            <a:pPr algn="l">
              <a:lnSpc>
                <a:spcPct val="70000"/>
              </a:lnSpc>
              <a:spcBef>
                <a:spcPts val="3200"/>
              </a:spcBef>
              <a:defRPr sz="2000"/>
            </a:pPr>
            <a:r>
              <a:t>A common misconception about the 2018 Farm Bill is that it legalized CBD regardless of if it was derived from hemp or marijuana. This is </a:t>
            </a:r>
            <a:r>
              <a:rPr i="1">
                <a:latin typeface="Helvetica Neue"/>
                <a:ea typeface="Helvetica Neue"/>
                <a:cs typeface="Helvetica Neue"/>
                <a:sym typeface="Helvetica Neue"/>
              </a:rPr>
              <a:t>not</a:t>
            </a:r>
            <a:r>
              <a:t> true.</a:t>
            </a:r>
          </a:p>
          <a:p>
            <a:pPr algn="l">
              <a:lnSpc>
                <a:spcPct val="70000"/>
              </a:lnSpc>
              <a:spcBef>
                <a:spcPts val="3200"/>
              </a:spcBef>
              <a:defRPr sz="2000"/>
            </a:pPr>
            <a:r>
              <a:t>Based on the</a:t>
            </a:r>
            <a:r>
              <a:rPr>
                <a:hlinkClick r:id="rId6" invalidUrl="" action="" tgtFrame="" tooltip="" history="1" highlightClick="0" endSnd="0"/>
              </a:rPr>
              <a:t> guidance of the DEA</a:t>
            </a:r>
            <a:r>
              <a:t>, CBD is a Schedule I substance and is illegal.</a:t>
            </a:r>
          </a:p>
          <a:p>
            <a:pPr algn="l">
              <a:lnSpc>
                <a:spcPct val="70000"/>
              </a:lnSpc>
              <a:spcBef>
                <a:spcPts val="3200"/>
              </a:spcBef>
              <a:defRPr sz="2000"/>
            </a:pPr>
            <a:r>
              <a:t>If, however, the </a:t>
            </a:r>
            <a:r>
              <a:rPr>
                <a:hlinkClick r:id="rId4" invalidUrl="" action="" tgtFrame="" tooltip="" history="1" highlightClick="0" endSnd="0"/>
              </a:rPr>
              <a:t>CBD is derived from hemp</a:t>
            </a:r>
            <a:r>
              <a:t> and adheres to the following regulations set forth in the new farm bill, it is removed as a Schedule I substance and is legal:</a:t>
            </a:r>
          </a:p>
          <a:p>
            <a:pPr marL="261055" indent="-261055" algn="l">
              <a:spcBef>
                <a:spcPts val="100"/>
              </a:spcBef>
              <a:buSzPct val="90000"/>
              <a:buChar char="•"/>
              <a:defRPr sz="2000"/>
            </a:pPr>
            <a:r>
              <a:t>The hemp must contain less than 0.3% THC</a:t>
            </a:r>
          </a:p>
          <a:p>
            <a:pPr marL="261055" indent="-261055" algn="l">
              <a:spcBef>
                <a:spcPts val="100"/>
              </a:spcBef>
              <a:buSzPct val="90000"/>
              <a:buChar char="•"/>
              <a:defRPr sz="2000"/>
            </a:pPr>
            <a:r>
              <a:t>The hemp must adhere to the shared state-federal regulations</a:t>
            </a:r>
          </a:p>
          <a:p>
            <a:pPr marL="261055" indent="-261055" algn="l">
              <a:spcBef>
                <a:spcPts val="100"/>
              </a:spcBef>
              <a:buSzPct val="90000"/>
              <a:buChar char="•"/>
              <a:defRPr sz="2000"/>
            </a:pPr>
            <a:r>
              <a:t>The hemp must be grown by a properly licensed grower</a:t>
            </a:r>
          </a:p>
          <a:p>
            <a:pPr algn="l">
              <a:lnSpc>
                <a:spcPct val="70000"/>
              </a:lnSpc>
              <a:spcBef>
                <a:spcPts val="3200"/>
              </a:spcBef>
              <a:defRPr sz="2000"/>
            </a:pPr>
            <a:r>
              <a:t>In addition, the </a:t>
            </a:r>
            <a:r>
              <a:rPr>
                <a:hlinkClick r:id="rId4" invalidUrl="" action="" tgtFrame="" tooltip="" history="1" highlightClick="0" endSnd="0"/>
              </a:rPr>
              <a:t>2018 Farm Bill</a:t>
            </a:r>
            <a:r>
              <a:t> also removed restrictions on the sale, transportation, and possession of hemp-derived CBD products and allowed for the transportation of hemp-derived CBD products across state lines as long as the products follow regulations defined above.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4" name="Screen Shot 2019-05-18 at 2.19.50 AM.png" descr="Screen Shot 2019-05-18 at 2.19.50 AM.png"/>
          <p:cNvPicPr>
            <a:picLocks noChangeAspect="1"/>
          </p:cNvPicPr>
          <p:nvPr/>
        </p:nvPicPr>
        <p:blipFill>
          <a:blip r:embed="rId2">
            <a:extLst/>
          </a:blip>
          <a:stretch>
            <a:fillRect/>
          </a:stretch>
        </p:blipFill>
        <p:spPr>
          <a:xfrm>
            <a:off x="457200" y="495300"/>
            <a:ext cx="12090400" cy="7768229"/>
          </a:xfrm>
          <a:prstGeom prst="rect">
            <a:avLst/>
          </a:prstGeom>
          <a:ln w="25400">
            <a:solidFill>
              <a:srgbClr val="000000"/>
            </a:solidFill>
            <a:miter lim="400000"/>
          </a:ln>
        </p:spPr>
      </p:pic>
      <p:sp>
        <p:nvSpPr>
          <p:cNvPr id="255" name="https://mjbizdaily.com/dea-moves-cbd-medicines-off-schedule-1-a-limited-expansion-of-cannabis-access/"/>
          <p:cNvSpPr txBox="1"/>
          <p:nvPr/>
        </p:nvSpPr>
        <p:spPr>
          <a:xfrm>
            <a:off x="400303" y="8242300"/>
            <a:ext cx="12204193" cy="1498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3" invalidUrl="" action="" tgtFrame="" tooltip="" history="1" highlightClick="0" endSnd="0"/>
              </a:defRPr>
            </a:lvl1pPr>
          </a:lstStyle>
          <a:p>
            <a:pPr>
              <a:defRPr u="none"/>
            </a:pPr>
            <a:r>
              <a:rPr u="sng">
                <a:hlinkClick r:id="rId3" invalidUrl="" action="" tgtFrame="" tooltip="" history="1" highlightClick="0" endSnd="0"/>
              </a:rPr>
              <a:t>https://mjbizdaily.com/dea-moves-cbd-medicines-off-schedule-1-a-limited-expansion-of-cannabis-access/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Screen Shot 2019-05-18 at 3.19.03 AM.png" descr="Screen Shot 2019-05-18 at 3.19.03 AM.png"/>
          <p:cNvPicPr>
            <a:picLocks noChangeAspect="1"/>
          </p:cNvPicPr>
          <p:nvPr/>
        </p:nvPicPr>
        <p:blipFill>
          <a:blip r:embed="rId2">
            <a:extLst/>
          </a:blip>
          <a:stretch>
            <a:fillRect/>
          </a:stretch>
        </p:blipFill>
        <p:spPr>
          <a:xfrm>
            <a:off x="3854981" y="2383742"/>
            <a:ext cx="5726638" cy="6825143"/>
          </a:xfrm>
          <a:prstGeom prst="rect">
            <a:avLst/>
          </a:prstGeom>
          <a:ln w="12700">
            <a:miter lim="400000"/>
          </a:ln>
        </p:spPr>
      </p:pic>
      <p:sp>
        <p:nvSpPr>
          <p:cNvPr id="258" name="Text"/>
          <p:cNvSpPr txBox="1"/>
          <p:nvPr/>
        </p:nvSpPr>
        <p:spPr>
          <a:xfrm>
            <a:off x="6428739" y="4737099"/>
            <a:ext cx="147321"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
            </a:lvl1pPr>
          </a:lstStyle>
          <a:p>
            <a:pPr/>
            <a:r>
              <a:t> </a:t>
            </a:r>
          </a:p>
        </p:txBody>
      </p:sp>
      <p:sp>
        <p:nvSpPr>
          <p:cNvPr id="259" name="https://www.mlive.com/news/2019/01/michigan-officials-grapple-with-cbd-oil-regulation.html"/>
          <p:cNvSpPr txBox="1"/>
          <p:nvPr/>
        </p:nvSpPr>
        <p:spPr>
          <a:xfrm>
            <a:off x="4046219" y="9211121"/>
            <a:ext cx="5344034"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 u="sng">
                <a:hlinkClick r:id="rId3" invalidUrl="" action="" tgtFrame="" tooltip="" history="1" highlightClick="0" endSnd="0"/>
              </a:defRPr>
            </a:lvl1pPr>
          </a:lstStyle>
          <a:p>
            <a:pPr>
              <a:defRPr u="none"/>
            </a:pPr>
            <a:r>
              <a:rPr u="sng">
                <a:hlinkClick r:id="rId3" invalidUrl="" action="" tgtFrame="" tooltip="" history="1" highlightClick="0" endSnd="0"/>
              </a:rPr>
              <a:t>https://www.mlive.com/news/2019/01/michigan-officials-grapple-with-cbd-oil-regulation.html</a:t>
            </a:r>
          </a:p>
        </p:txBody>
      </p:sp>
      <p:pic>
        <p:nvPicPr>
          <p:cNvPr id="260" name="Screen Shot 2019-05-18 at 3.22.06 AM.png" descr="Screen Shot 2019-05-18 at 3.22.06 AM.png"/>
          <p:cNvPicPr>
            <a:picLocks noChangeAspect="1"/>
          </p:cNvPicPr>
          <p:nvPr/>
        </p:nvPicPr>
        <p:blipFill>
          <a:blip r:embed="rId4">
            <a:extLst/>
          </a:blip>
          <a:stretch>
            <a:fillRect/>
          </a:stretch>
        </p:blipFill>
        <p:spPr>
          <a:xfrm>
            <a:off x="0" y="120478"/>
            <a:ext cx="13004800" cy="2146644"/>
          </a:xfrm>
          <a:prstGeom prst="rect">
            <a:avLst/>
          </a:prstGeom>
          <a:ln w="12700">
            <a:miter lim="400000"/>
          </a:ln>
        </p:spPr>
      </p:pic>
      <p:sp>
        <p:nvSpPr>
          <p:cNvPr id="261" name="https://www.freep.com/story/news/marijuana/2019/03/03/michigan-marijuana-cbd/3022507002/"/>
          <p:cNvSpPr txBox="1"/>
          <p:nvPr/>
        </p:nvSpPr>
        <p:spPr>
          <a:xfrm>
            <a:off x="4296047" y="1346200"/>
            <a:ext cx="7455807" cy="33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3200"/>
              </a:lnSpc>
              <a:defRPr sz="1500" u="sng">
                <a:solidFill>
                  <a:srgbClr val="0000EE"/>
                </a:solidFill>
                <a:latin typeface="Times"/>
                <a:ea typeface="Times"/>
                <a:cs typeface="Times"/>
                <a:sym typeface="Times"/>
                <a:hlinkClick r:id="rId5" invalidUrl="" action="" tgtFrame="" tooltip="" history="1" highlightClick="0" endSnd="0"/>
              </a:defRPr>
            </a:lvl1pPr>
          </a:lstStyle>
          <a:p>
            <a:pPr/>
            <a:r>
              <a:rPr>
                <a:hlinkClick r:id="rId5" invalidUrl="" action="" tgtFrame="" tooltip="" history="1" highlightClick="0" endSnd="0"/>
              </a:rPr>
              <a:t>https://www.freep.com/story/news/marijuana/2019/03/03/michigan-marijuana-cbd/3022507002/</a:t>
            </a:r>
          </a:p>
        </p:txBody>
      </p:sp>
      <p:pic>
        <p:nvPicPr>
          <p:cNvPr id="262" name="Image" descr="Image"/>
          <p:cNvPicPr>
            <a:picLocks noChangeAspect="1"/>
          </p:cNvPicPr>
          <p:nvPr/>
        </p:nvPicPr>
        <p:blipFill>
          <a:blip r:embed="rId6">
            <a:extLst/>
          </a:blip>
          <a:stretch>
            <a:fillRect/>
          </a:stretch>
        </p:blipFill>
        <p:spPr>
          <a:xfrm>
            <a:off x="1765300" y="2882900"/>
            <a:ext cx="2540000" cy="25400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https://www.michigan.gov/lara/0,4601,7-154-89334_79571_78089-493382--,00.html"/>
          <p:cNvSpPr txBox="1"/>
          <p:nvPr/>
        </p:nvSpPr>
        <p:spPr>
          <a:xfrm>
            <a:off x="1843151" y="9302750"/>
            <a:ext cx="931849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u="sng">
                <a:hlinkClick r:id="rId2" invalidUrl="" action="" tgtFrame="" tooltip="" history="1" highlightClick="0" endSnd="0"/>
              </a:defRPr>
            </a:lvl1pPr>
          </a:lstStyle>
          <a:p>
            <a:pPr>
              <a:defRPr u="none"/>
            </a:pPr>
            <a:r>
              <a:rPr u="sng">
                <a:hlinkClick r:id="rId2" invalidUrl="" action="" tgtFrame="" tooltip="" history="1" highlightClick="0" endSnd="0"/>
              </a:rPr>
              <a:t>https://www.michigan.gov/lara/0,4601,7-154-89334_79571_78089-493382--,00.html</a:t>
            </a:r>
          </a:p>
        </p:txBody>
      </p:sp>
      <p:pic>
        <p:nvPicPr>
          <p:cNvPr id="265" name="Screen Shot 2019-05-18 at 3.25.33 AM.png" descr="Screen Shot 2019-05-18 at 3.25.33 AM.png"/>
          <p:cNvPicPr>
            <a:picLocks noChangeAspect="1"/>
          </p:cNvPicPr>
          <p:nvPr/>
        </p:nvPicPr>
        <p:blipFill>
          <a:blip r:embed="rId3">
            <a:extLst/>
          </a:blip>
          <a:stretch>
            <a:fillRect/>
          </a:stretch>
        </p:blipFill>
        <p:spPr>
          <a:xfrm>
            <a:off x="222250" y="1143000"/>
            <a:ext cx="12560300" cy="8100590"/>
          </a:xfrm>
          <a:prstGeom prst="rect">
            <a:avLst/>
          </a:prstGeom>
          <a:ln w="12700">
            <a:miter lim="400000"/>
          </a:ln>
        </p:spPr>
      </p:pic>
      <p:sp>
        <p:nvSpPr>
          <p:cNvPr id="266" name="Michigan Offers Guidance on CBD and Industrial Hemp…"/>
          <p:cNvSpPr txBox="1"/>
          <p:nvPr/>
        </p:nvSpPr>
        <p:spPr>
          <a:xfrm>
            <a:off x="24028" y="34594"/>
            <a:ext cx="12956744" cy="14802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7000"/>
              </a:lnSpc>
              <a:defRPr sz="3085">
                <a:solidFill>
                  <a:srgbClr val="000000"/>
                </a:solidFill>
                <a:latin typeface="Montserrat Bold"/>
                <a:ea typeface="Montserrat Bold"/>
                <a:cs typeface="Montserrat Bold"/>
                <a:sym typeface="Montserrat Bold"/>
              </a:defRPr>
            </a:pPr>
            <a:r>
              <a:t>Michigan Offers Guidance on CBD and Industrial Hemp</a:t>
            </a:r>
          </a:p>
          <a:p>
            <a:pPr algn="l" defTabSz="457200">
              <a:lnSpc>
                <a:spcPts val="3700"/>
              </a:lnSpc>
              <a:spcBef>
                <a:spcPts val="1600"/>
              </a:spcBef>
              <a:defRPr sz="1600">
                <a:solidFill>
                  <a:srgbClr val="000000"/>
                </a:solidFill>
                <a:latin typeface="Helvetica Neue"/>
                <a:ea typeface="Helvetica Neue"/>
                <a:cs typeface="Helvetica Neue"/>
                <a:sym typeface="Helvetica Neue"/>
              </a:defRPr>
            </a:pPr>
            <a:r>
              <a:rPr b="1"/>
              <a:t>March 29, 2019:</a:t>
            </a:r>
            <a:r>
              <a:t> The Bureau of Marijuana Regulation (BMR) and the Michigan Dept of Agriculture &amp; Rural Development (MDARD) issued joint guidance regarding CBD (cannabidiol) and industrial hemp.</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gradFill flip="none" rotWithShape="1">
          <a:gsLst>
            <a:gs pos="0">
              <a:schemeClr val="accent3"/>
            </a:gs>
            <a:gs pos="100000">
              <a:schemeClr val="accent3">
                <a:hueOff val="2987012"/>
                <a:satOff val="8321"/>
                <a:lumOff val="-11781"/>
                <a:alpha val="60000"/>
              </a:schemeClr>
            </a:gs>
          </a:gsLst>
          <a:lin ang="5400000" scaled="0"/>
        </a:gradFill>
      </p:bgPr>
    </p:bg>
    <p:spTree>
      <p:nvGrpSpPr>
        <p:cNvPr id="1" name=""/>
        <p:cNvGrpSpPr/>
        <p:nvPr/>
      </p:nvGrpSpPr>
      <p:grpSpPr>
        <a:xfrm>
          <a:off x="0" y="0"/>
          <a:ext cx="0" cy="0"/>
          <a:chOff x="0" y="0"/>
          <a:chExt cx="0" cy="0"/>
        </a:xfrm>
      </p:grpSpPr>
      <p:sp>
        <p:nvSpPr>
          <p:cNvPr id="160" name="CONFLICT OF INTEREST:"/>
          <p:cNvSpPr txBox="1"/>
          <p:nvPr>
            <p:ph type="title"/>
          </p:nvPr>
        </p:nvSpPr>
        <p:spPr>
          <a:prstGeom prst="rect">
            <a:avLst/>
          </a:prstGeom>
        </p:spPr>
        <p:txBody>
          <a:bodyPr/>
          <a:lstStyle/>
          <a:p>
            <a:pPr/>
            <a:r>
              <a:t>CONFLICT OF INTEREST:</a:t>
            </a:r>
          </a:p>
        </p:txBody>
      </p:sp>
      <p:sp>
        <p:nvSpPr>
          <p:cNvPr id="161" name="Ryan Christensen DO is a HempWorx Independent Affiliate…"/>
          <p:cNvSpPr txBox="1"/>
          <p:nvPr>
            <p:ph type="body" sz="half" idx="1"/>
          </p:nvPr>
        </p:nvSpPr>
        <p:spPr>
          <a:xfrm>
            <a:off x="660400" y="4552950"/>
            <a:ext cx="11684000" cy="3905250"/>
          </a:xfrm>
          <a:prstGeom prst="rect">
            <a:avLst/>
          </a:prstGeom>
        </p:spPr>
        <p:txBody>
          <a:bodyPr/>
          <a:lstStyle/>
          <a:p>
            <a:pPr>
              <a:spcBef>
                <a:spcPts val="1400"/>
              </a:spcBef>
            </a:pPr>
            <a:r>
              <a:t>Ryan Christensen DO is a HempWorx Independent Affiliate</a:t>
            </a:r>
          </a:p>
          <a:p>
            <a:pPr>
              <a:spcBef>
                <a:spcPts val="1400"/>
              </a:spcBef>
            </a:pPr>
            <a:r>
              <a:t>We wholesale HempWorx CBD through our primary care office for patients- Osteopathic Health Care Associates.</a:t>
            </a:r>
          </a:p>
        </p:txBody>
      </p:sp>
      <p:pic>
        <p:nvPicPr>
          <p:cNvPr id="162" name="Image Gallery" descr="Image Gallery"/>
          <p:cNvPicPr>
            <a:picLocks noChangeAspect="1"/>
          </p:cNvPicPr>
          <p:nvPr/>
        </p:nvPicPr>
        <p:blipFill>
          <a:blip r:embed="rId2">
            <a:extLst/>
          </a:blip>
          <a:stretch>
            <a:fillRect/>
          </a:stretch>
        </p:blipFill>
        <p:spPr>
          <a:xfrm>
            <a:off x="2667347" y="2452590"/>
            <a:ext cx="7670106" cy="141942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Title 1"/>
          <p:cNvSpPr txBox="1"/>
          <p:nvPr>
            <p:ph type="title"/>
          </p:nvPr>
        </p:nvSpPr>
        <p:spPr>
          <a:prstGeom prst="rect">
            <a:avLst/>
          </a:prstGeom>
        </p:spPr>
        <p:txBody>
          <a:bodyPr/>
          <a:lstStyle>
            <a:lvl1pPr defTabSz="584200">
              <a:defRPr b="0" cap="all" spc="992" sz="6200">
                <a:solidFill>
                  <a:srgbClr val="FFFFFF"/>
                </a:solidFill>
                <a:latin typeface="+mn-lt"/>
                <a:ea typeface="+mn-ea"/>
                <a:cs typeface="+mn-cs"/>
                <a:sym typeface="Avenir Light"/>
              </a:defRPr>
            </a:lvl1pPr>
          </a:lstStyle>
          <a:p>
            <a:pPr>
              <a:defRPr>
                <a:effectLst/>
              </a:defRPr>
            </a:pPr>
            <a:r>
              <a:t>Pharmaceuticals</a:t>
            </a:r>
          </a:p>
        </p:txBody>
      </p:sp>
      <p:sp>
        <p:nvSpPr>
          <p:cNvPr id="269" name="Content Placeholder 2"/>
          <p:cNvSpPr txBox="1"/>
          <p:nvPr>
            <p:ph type="body" idx="1"/>
          </p:nvPr>
        </p:nvSpPr>
        <p:spPr>
          <a:xfrm>
            <a:off x="650239" y="2354976"/>
            <a:ext cx="11704322" cy="6697472"/>
          </a:xfrm>
          <a:prstGeom prst="rect">
            <a:avLst/>
          </a:prstGeom>
        </p:spPr>
        <p:txBody>
          <a:bodyPr/>
          <a:lstStyle/>
          <a:p>
            <a:pPr marL="666205" indent="-529045" defTabSz="584200">
              <a:spcBef>
                <a:spcPts val="100"/>
              </a:spcBef>
              <a:defRPr sz="3600">
                <a:latin typeface="+mn-lt"/>
                <a:ea typeface="+mn-ea"/>
                <a:cs typeface="+mn-cs"/>
                <a:sym typeface="Avenir Light"/>
              </a:defRPr>
            </a:pPr>
            <a:r>
              <a:t>Currently 2 forms of synthetic THC is FDA approved in the US</a:t>
            </a:r>
          </a:p>
          <a:p>
            <a:pPr lvl="1" marL="1010411" indent="-425195" defTabSz="584200">
              <a:spcBef>
                <a:spcPts val="100"/>
              </a:spcBef>
              <a:buClr>
                <a:srgbClr val="FFFFFF"/>
              </a:buClr>
              <a:defRPr sz="3600">
                <a:latin typeface="+mn-lt"/>
                <a:ea typeface="+mn-ea"/>
                <a:cs typeface="+mn-cs"/>
                <a:sym typeface="Avenir Light"/>
              </a:defRPr>
            </a:pPr>
            <a:r>
              <a:t>Dronabilon (Marinol): cancer related nausea and vomiting, anorexia/weight loss in AIDS 	pts </a:t>
            </a:r>
            <a:endParaRPr sz="3400"/>
          </a:p>
          <a:p>
            <a:pPr lvl="2" marL="1279328" indent="-374072" defTabSz="584200">
              <a:spcBef>
                <a:spcPts val="100"/>
              </a:spcBef>
              <a:buClr>
                <a:srgbClr val="FFFFFF"/>
              </a:buClr>
              <a:defRPr sz="3600">
                <a:latin typeface="+mn-lt"/>
                <a:ea typeface="+mn-ea"/>
                <a:cs typeface="+mn-cs"/>
                <a:sym typeface="Avenir Light"/>
              </a:defRPr>
            </a:pPr>
            <a:r>
              <a:t>C-III, 10 mg (60) $1351.30</a:t>
            </a:r>
            <a:endParaRPr sz="3000"/>
          </a:p>
          <a:p>
            <a:pPr lvl="1" marL="1010411" indent="-425195" defTabSz="584200">
              <a:spcBef>
                <a:spcPts val="100"/>
              </a:spcBef>
              <a:buClr>
                <a:srgbClr val="FFFFFF"/>
              </a:buClr>
              <a:defRPr sz="3600">
                <a:latin typeface="+mn-lt"/>
                <a:ea typeface="+mn-ea"/>
                <a:cs typeface="+mn-cs"/>
                <a:sym typeface="Avenir Light"/>
              </a:defRPr>
            </a:pPr>
            <a:endParaRPr sz="3400"/>
          </a:p>
          <a:p>
            <a:pPr lvl="1" marL="1010411" indent="-425195" defTabSz="584200">
              <a:spcBef>
                <a:spcPts val="100"/>
              </a:spcBef>
              <a:buClr>
                <a:srgbClr val="FFFFFF"/>
              </a:buClr>
              <a:defRPr sz="3600">
                <a:latin typeface="+mn-lt"/>
                <a:ea typeface="+mn-ea"/>
                <a:cs typeface="+mn-cs"/>
                <a:sym typeface="Avenir Light"/>
              </a:defRPr>
            </a:pPr>
            <a:r>
              <a:t>Nabilone (Cesamet): cancer related nausea and vomiting </a:t>
            </a:r>
            <a:endParaRPr sz="3400"/>
          </a:p>
          <a:p>
            <a:pPr lvl="2" marL="1279328" indent="-374072" defTabSz="584200">
              <a:spcBef>
                <a:spcPts val="100"/>
              </a:spcBef>
              <a:buClr>
                <a:srgbClr val="FFFFFF"/>
              </a:buClr>
              <a:defRPr sz="3600">
                <a:latin typeface="+mn-lt"/>
                <a:ea typeface="+mn-ea"/>
                <a:cs typeface="+mn-cs"/>
                <a:sym typeface="Avenir Light"/>
              </a:defRPr>
            </a:pPr>
            <a:r>
              <a:t>C-II, 1mg (50) $2252.05</a:t>
            </a:r>
          </a:p>
        </p:txBody>
      </p:sp>
      <p:sp>
        <p:nvSpPr>
          <p:cNvPr id="2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1" name="Picture 2" descr="Picture 2"/>
          <p:cNvPicPr>
            <a:picLocks noChangeAspect="1"/>
          </p:cNvPicPr>
          <p:nvPr/>
        </p:nvPicPr>
        <p:blipFill>
          <a:blip r:embed="rId3">
            <a:extLst/>
          </a:blip>
          <a:stretch>
            <a:fillRect/>
          </a:stretch>
        </p:blipFill>
        <p:spPr>
          <a:xfrm>
            <a:off x="10078720" y="4226559"/>
            <a:ext cx="2713658" cy="1896535"/>
          </a:xfrm>
          <a:prstGeom prst="rect">
            <a:avLst/>
          </a:prstGeom>
          <a:ln w="12700">
            <a:miter lim="400000"/>
          </a:ln>
        </p:spPr>
      </p:pic>
      <p:pic>
        <p:nvPicPr>
          <p:cNvPr id="272" name="Picture 3" descr="Picture 3"/>
          <p:cNvPicPr>
            <a:picLocks noChangeAspect="1"/>
          </p:cNvPicPr>
          <p:nvPr/>
        </p:nvPicPr>
        <p:blipFill>
          <a:blip r:embed="rId4">
            <a:extLst/>
          </a:blip>
          <a:stretch>
            <a:fillRect/>
          </a:stretch>
        </p:blipFill>
        <p:spPr>
          <a:xfrm>
            <a:off x="7261013" y="6935893"/>
            <a:ext cx="2119906" cy="187763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6" name="Title 1"/>
          <p:cNvSpPr txBox="1"/>
          <p:nvPr>
            <p:ph type="title"/>
          </p:nvPr>
        </p:nvSpPr>
        <p:spPr>
          <a:prstGeom prst="rect">
            <a:avLst/>
          </a:prstGeom>
        </p:spPr>
        <p:txBody>
          <a:bodyPr/>
          <a:lstStyle>
            <a:lvl1pPr defTabSz="584200">
              <a:defRPr b="0" cap="all" spc="992" sz="6200">
                <a:solidFill>
                  <a:srgbClr val="FFFFFF"/>
                </a:solidFill>
                <a:latin typeface="+mn-lt"/>
                <a:ea typeface="+mn-ea"/>
                <a:cs typeface="+mn-cs"/>
                <a:sym typeface="Avenir Light"/>
              </a:defRPr>
            </a:lvl1pPr>
          </a:lstStyle>
          <a:p>
            <a:pPr>
              <a:defRPr>
                <a:effectLst/>
              </a:defRPr>
            </a:pPr>
            <a:r>
              <a:t>Current Research</a:t>
            </a:r>
          </a:p>
        </p:txBody>
      </p:sp>
      <p:sp>
        <p:nvSpPr>
          <p:cNvPr id="277" name="Content Placeholder 2"/>
          <p:cNvSpPr txBox="1"/>
          <p:nvPr>
            <p:ph type="body" idx="1"/>
          </p:nvPr>
        </p:nvSpPr>
        <p:spPr>
          <a:xfrm>
            <a:off x="650239" y="2275840"/>
            <a:ext cx="11704322" cy="6697472"/>
          </a:xfrm>
          <a:prstGeom prst="rect">
            <a:avLst/>
          </a:prstGeom>
        </p:spPr>
        <p:txBody>
          <a:bodyPr/>
          <a:lstStyle/>
          <a:p>
            <a:pPr marL="666205" indent="-529045" defTabSz="584200">
              <a:spcBef>
                <a:spcPts val="100"/>
              </a:spcBef>
              <a:defRPr sz="3600">
                <a:latin typeface="+mn-lt"/>
                <a:ea typeface="+mn-ea"/>
                <a:cs typeface="+mn-cs"/>
                <a:sym typeface="Avenir Light"/>
              </a:defRPr>
            </a:pPr>
            <a:r>
              <a:t>Barriers to research on THC due to Category I </a:t>
            </a:r>
          </a:p>
          <a:p>
            <a:pPr marL="666205" indent="-529045" defTabSz="584200">
              <a:spcBef>
                <a:spcPts val="100"/>
              </a:spcBef>
              <a:defRPr sz="3600">
                <a:latin typeface="+mn-lt"/>
                <a:ea typeface="+mn-ea"/>
                <a:cs typeface="+mn-cs"/>
                <a:sym typeface="Avenir Light"/>
              </a:defRPr>
            </a:pPr>
            <a:r>
              <a:t>Lack of high quality studies</a:t>
            </a:r>
          </a:p>
          <a:p>
            <a:pPr marL="666205" indent="-529045" defTabSz="584200">
              <a:spcBef>
                <a:spcPts val="100"/>
              </a:spcBef>
              <a:defRPr sz="3600">
                <a:latin typeface="+mn-lt"/>
                <a:ea typeface="+mn-ea"/>
                <a:cs typeface="+mn-cs"/>
                <a:sym typeface="Avenir Light"/>
              </a:defRPr>
            </a:pPr>
            <a:r>
              <a:t>Lack of long term follow-up</a:t>
            </a:r>
          </a:p>
          <a:p>
            <a:pPr marL="666205" indent="-529045" defTabSz="584200">
              <a:spcBef>
                <a:spcPts val="100"/>
              </a:spcBef>
              <a:defRPr sz="3600">
                <a:latin typeface="+mn-lt"/>
                <a:ea typeface="+mn-ea"/>
                <a:cs typeface="+mn-cs"/>
                <a:sym typeface="Avenir Light"/>
              </a:defRPr>
            </a:pPr>
            <a:r>
              <a:t>Anecdotal stories </a:t>
            </a:r>
          </a:p>
          <a:p>
            <a:pPr marL="666205" indent="-529045" defTabSz="584200">
              <a:spcBef>
                <a:spcPts val="100"/>
              </a:spcBef>
              <a:defRPr sz="3600">
                <a:latin typeface="+mn-lt"/>
                <a:ea typeface="+mn-ea"/>
                <a:cs typeface="+mn-cs"/>
                <a:sym typeface="Avenir Light"/>
              </a:defRPr>
            </a:pPr>
            <a:r>
              <a:t>You are trailblazers in this field.  We are early!!!</a:t>
            </a:r>
          </a:p>
          <a:p>
            <a:pPr marL="666205" indent="-529045" defTabSz="584200">
              <a:spcBef>
                <a:spcPts val="100"/>
              </a:spcBef>
              <a:defRPr sz="3600">
                <a:latin typeface="+mn-lt"/>
                <a:ea typeface="+mn-ea"/>
                <a:cs typeface="+mn-cs"/>
                <a:sym typeface="Avenir Light"/>
              </a:defRPr>
            </a:pPr>
            <a:r>
              <a:t>17 Years for a new study to become accepted clinical practice</a:t>
            </a:r>
          </a:p>
          <a:p>
            <a:pPr marL="666205" indent="-529045" defTabSz="584200">
              <a:spcBef>
                <a:spcPts val="100"/>
              </a:spcBef>
              <a:defRPr sz="3600">
                <a:latin typeface="+mn-lt"/>
                <a:ea typeface="+mn-ea"/>
                <a:cs typeface="+mn-cs"/>
                <a:sym typeface="Avenir Light"/>
              </a:defRPr>
            </a:pPr>
            <a:r>
              <a:t>GW Pharmaceuticals: Epidiolex safety in Infants</a:t>
            </a:r>
          </a:p>
        </p:txBody>
      </p:sp>
      <p:sp>
        <p:nvSpPr>
          <p:cNvPr id="2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Title 1"/>
          <p:cNvSpPr txBox="1"/>
          <p:nvPr>
            <p:ph type="title"/>
          </p:nvPr>
        </p:nvSpPr>
        <p:spPr>
          <a:prstGeom prst="rect">
            <a:avLst/>
          </a:prstGeom>
        </p:spPr>
        <p:txBody>
          <a:bodyPr/>
          <a:lstStyle>
            <a:lvl1pPr defTabSz="397256">
              <a:defRPr b="0" cap="all" spc="674" sz="4216">
                <a:solidFill>
                  <a:srgbClr val="FFFFFF"/>
                </a:solidFill>
                <a:latin typeface="+mn-lt"/>
                <a:ea typeface="+mn-ea"/>
                <a:cs typeface="+mn-cs"/>
                <a:sym typeface="Avenir Light"/>
              </a:defRPr>
            </a:lvl1pPr>
          </a:lstStyle>
          <a:p>
            <a:pPr>
              <a:defRPr>
                <a:effectLst/>
              </a:defRPr>
            </a:pPr>
            <a:r>
              <a:t>Mix of Experimental and Clinical research</a:t>
            </a:r>
          </a:p>
        </p:txBody>
      </p:sp>
      <p:sp>
        <p:nvSpPr>
          <p:cNvPr id="281" name="Content Placeholder 2"/>
          <p:cNvSpPr txBox="1"/>
          <p:nvPr>
            <p:ph type="body" idx="1"/>
          </p:nvPr>
        </p:nvSpPr>
        <p:spPr>
          <a:xfrm>
            <a:off x="650239" y="2275840"/>
            <a:ext cx="11704322" cy="6697472"/>
          </a:xfrm>
          <a:prstGeom prst="rect">
            <a:avLst/>
          </a:prstGeom>
        </p:spPr>
        <p:txBody>
          <a:bodyPr/>
          <a:lstStyle/>
          <a:p>
            <a:pPr marL="666205" indent="-529045" defTabSz="584200">
              <a:spcBef>
                <a:spcPts val="4200"/>
              </a:spcBef>
              <a:defRPr sz="3600">
                <a:latin typeface="+mn-lt"/>
                <a:ea typeface="+mn-ea"/>
                <a:cs typeface="+mn-cs"/>
                <a:sym typeface="Avenir Light"/>
              </a:defRPr>
            </a:pPr>
            <a:r>
              <a:t>Cannabinoids suppress inflammatory and neuropathic pain by targeting </a:t>
            </a:r>
            <a:r>
              <a:t>α</a:t>
            </a:r>
            <a:r>
              <a:t>3glycine receptors.  Journal of Experimental Medicine </a:t>
            </a:r>
            <a:r>
              <a:rPr sz="2800"/>
              <a:t>(13)</a:t>
            </a:r>
            <a:endParaRPr sz="2800"/>
          </a:p>
          <a:p>
            <a:pPr marL="666205" indent="-529045" defTabSz="584200">
              <a:spcBef>
                <a:spcPts val="4200"/>
              </a:spcBef>
              <a:defRPr sz="3600">
                <a:latin typeface="+mn-lt"/>
                <a:ea typeface="+mn-ea"/>
                <a:cs typeface="+mn-cs"/>
                <a:sym typeface="Avenir Light"/>
              </a:defRPr>
            </a:pPr>
            <a:r>
              <a:t>Short-Term Efficacy of CBD-Enriched Hemp Oil in Girls with Dysautonomic Syndrome after HPV  </a:t>
            </a:r>
            <a:r>
              <a:rPr sz="2800"/>
              <a:t>(9)</a:t>
            </a:r>
            <a:endParaRPr sz="2800"/>
          </a:p>
          <a:p>
            <a:pPr marL="548640" indent="-411480" defTabSz="584200">
              <a:spcBef>
                <a:spcPts val="4200"/>
              </a:spcBef>
              <a:defRPr sz="3600">
                <a:latin typeface="+mn-lt"/>
                <a:ea typeface="+mn-ea"/>
                <a:cs typeface="+mn-cs"/>
                <a:sym typeface="Avenir Light"/>
              </a:defRPr>
            </a:pPr>
            <a:r>
              <a:rPr sz="2800"/>
              <a:t>CHANGING DAILY! Look to Europe and Canada for research that is further in the pipeline.  Stay aware and we are likely to see changes as the pendulum swings in this debate &amp; as science evolves. </a:t>
            </a:r>
            <a:r>
              <a:rPr sz="2400">
                <a:latin typeface="Avenir Book Oblique"/>
                <a:ea typeface="Avenir Book Oblique"/>
                <a:cs typeface="Avenir Book Oblique"/>
                <a:sym typeface="Avenir Book Oblique"/>
              </a:rPr>
              <a:t>(Remember: Doctors used to not know to wash before surgery! Times change!)</a:t>
            </a:r>
          </a:p>
        </p:txBody>
      </p:sp>
      <p:sp>
        <p:nvSpPr>
          <p:cNvPr id="2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6" name="Title 1"/>
          <p:cNvSpPr txBox="1"/>
          <p:nvPr>
            <p:ph type="title"/>
          </p:nvPr>
        </p:nvSpPr>
        <p:spPr>
          <a:xfrm>
            <a:off x="650239" y="-216747"/>
            <a:ext cx="11704322" cy="1625601"/>
          </a:xfrm>
          <a:prstGeom prst="rect">
            <a:avLst/>
          </a:prstGeom>
        </p:spPr>
        <p:txBody>
          <a:bodyPr/>
          <a:lstStyle>
            <a:lvl1pPr algn="l" defTabSz="455675">
              <a:defRPr b="0" cap="all" spc="773" sz="4835">
                <a:solidFill>
                  <a:srgbClr val="FFFFFF"/>
                </a:solidFill>
                <a:latin typeface="+mn-lt"/>
                <a:ea typeface="+mn-ea"/>
                <a:cs typeface="+mn-cs"/>
                <a:sym typeface="Avenir Light"/>
              </a:defRPr>
            </a:lvl1pPr>
          </a:lstStyle>
          <a:p>
            <a:pPr>
              <a:defRPr>
                <a:effectLst/>
              </a:defRPr>
            </a:pPr>
            <a:r>
              <a:t>Cochrane Searches on CBD</a:t>
            </a:r>
          </a:p>
        </p:txBody>
      </p:sp>
      <p:sp>
        <p:nvSpPr>
          <p:cNvPr id="28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88" name="Table 3"/>
          <p:cNvGraphicFramePr/>
          <p:nvPr/>
        </p:nvGraphicFramePr>
        <p:xfrm>
          <a:off x="265768" y="1071033"/>
          <a:ext cx="12485964" cy="8236374"/>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3239808"/>
                <a:gridCol w="3239808"/>
                <a:gridCol w="5993646"/>
              </a:tblGrid>
              <a:tr h="689917">
                <a:tc>
                  <a:txBody>
                    <a:bodyPr/>
                    <a:lstStyle/>
                    <a:p>
                      <a:pPr algn="l" defTabSz="1300480">
                        <a:defRPr>
                          <a:solidFill>
                            <a:srgbClr val="000000"/>
                          </a:solidFill>
                        </a:defRPr>
                      </a:pPr>
                      <a:r>
                        <a:rPr b="1" sz="2400">
                          <a:solidFill>
                            <a:srgbClr val="FFFFFF"/>
                          </a:solidFill>
                          <a:latin typeface="Book Antiqua"/>
                          <a:ea typeface="Book Antiqua"/>
                          <a:cs typeface="Book Antiqua"/>
                          <a:sym typeface="Book Antiqua"/>
                        </a:rPr>
                        <a:t>Study</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50800">
                      <a:solidFill>
                        <a:srgbClr val="FFFFFF"/>
                      </a:solidFill>
                    </a:lnB>
                    <a:solidFill>
                      <a:srgbClr val="CEB966"/>
                    </a:solidFill>
                  </a:tcPr>
                </a:tc>
                <a:tc>
                  <a:txBody>
                    <a:bodyPr/>
                    <a:lstStyle/>
                    <a:p>
                      <a:pPr algn="l" defTabSz="1300480">
                        <a:defRPr>
                          <a:solidFill>
                            <a:srgbClr val="000000"/>
                          </a:solidFill>
                        </a:defRPr>
                      </a:pPr>
                      <a:r>
                        <a:rPr b="1" sz="2400">
                          <a:solidFill>
                            <a:srgbClr val="FFFFFF"/>
                          </a:solidFill>
                          <a:latin typeface="Book Antiqua"/>
                          <a:ea typeface="Book Antiqua"/>
                          <a:cs typeface="Book Antiqua"/>
                          <a:sym typeface="Book Antiqua"/>
                        </a:rPr>
                        <a:t>Type</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50800">
                      <a:solidFill>
                        <a:srgbClr val="FFFFFF"/>
                      </a:solidFill>
                    </a:lnB>
                    <a:solidFill>
                      <a:srgbClr val="CEB966"/>
                    </a:solidFill>
                  </a:tcPr>
                </a:tc>
                <a:tc>
                  <a:txBody>
                    <a:bodyPr/>
                    <a:lstStyle/>
                    <a:p>
                      <a:pPr algn="l" defTabSz="1300480">
                        <a:defRPr>
                          <a:solidFill>
                            <a:srgbClr val="000000"/>
                          </a:solidFill>
                        </a:defRPr>
                      </a:pPr>
                      <a:r>
                        <a:rPr b="1" sz="2400">
                          <a:solidFill>
                            <a:srgbClr val="FFFFFF"/>
                          </a:solidFill>
                          <a:latin typeface="Book Antiqua"/>
                          <a:ea typeface="Book Antiqua"/>
                          <a:cs typeface="Book Antiqua"/>
                          <a:sym typeface="Book Antiqua"/>
                        </a:rPr>
                        <a:t>Conclusions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50800">
                      <a:solidFill>
                        <a:srgbClr val="FFFFFF"/>
                      </a:solidFill>
                    </a:lnB>
                    <a:solidFill>
                      <a:srgbClr val="CEB966"/>
                    </a:solidFill>
                  </a:tcPr>
                </a:tc>
              </a:tr>
              <a:tr h="2096344">
                <a:tc>
                  <a:txBody>
                    <a:bodyPr/>
                    <a:lstStyle/>
                    <a:p>
                      <a:pPr algn="l" defTabSz="1300480">
                        <a:defRPr sz="2400">
                          <a:solidFill>
                            <a:srgbClr val="000000"/>
                          </a:solidFill>
                          <a:latin typeface="Book Antiqua"/>
                          <a:ea typeface="Book Antiqua"/>
                          <a:cs typeface="Book Antiqua"/>
                          <a:sym typeface="Book Antiqua"/>
                        </a:defRPr>
                      </a:pPr>
                      <a:r>
                        <a:t>Cannabinoids for Epilepsy</a:t>
                      </a:r>
                    </a:p>
                    <a:p>
                      <a:pPr algn="l" defTabSz="1300480">
                        <a:defRPr sz="2400">
                          <a:solidFill>
                            <a:srgbClr val="000000"/>
                          </a:solidFill>
                          <a:latin typeface="Book Antiqua"/>
                          <a:ea typeface="Book Antiqua"/>
                          <a:cs typeface="Book Antiqua"/>
                          <a:sym typeface="Book Antiqua"/>
                        </a:defRPr>
                      </a:pPr>
                      <a:r>
                        <a:t>2014 </a:t>
                      </a:r>
                      <a:r>
                        <a:rPr sz="1600"/>
                        <a:t>(6)</a:t>
                      </a:r>
                    </a:p>
                  </a:txBody>
                  <a:tcPr marL="45720" marR="45720" marT="45720" marB="45720" anchor="t" anchorCtr="0" horzOverflow="overflow">
                    <a:lnL w="12700">
                      <a:solidFill>
                        <a:srgbClr val="FFFFFF"/>
                      </a:solidFill>
                    </a:lnL>
                    <a:lnR w="12700">
                      <a:solidFill>
                        <a:srgbClr val="FFFFFF"/>
                      </a:solidFill>
                    </a:lnR>
                    <a:lnT w="50800">
                      <a:solidFill>
                        <a:srgbClr val="FFFFFF"/>
                      </a:solidFill>
                    </a:lnT>
                    <a:lnB w="12700">
                      <a:solidFill>
                        <a:srgbClr val="FFFFFF"/>
                      </a:solidFill>
                    </a:lnB>
                    <a:solidFill>
                      <a:srgbClr val="EDE6D2"/>
                    </a:solidFill>
                  </a:tcPr>
                </a:tc>
                <a:tc>
                  <a:txBody>
                    <a:bodyPr/>
                    <a:lstStyle/>
                    <a:p>
                      <a:pPr algn="l" defTabSz="1300480">
                        <a:defRPr>
                          <a:solidFill>
                            <a:srgbClr val="000000"/>
                          </a:solidFill>
                        </a:defRPr>
                      </a:pPr>
                      <a:r>
                        <a:rPr sz="2400">
                          <a:latin typeface="Book Antiqua"/>
                          <a:ea typeface="Book Antiqua"/>
                          <a:cs typeface="Book Antiqua"/>
                          <a:sym typeface="Book Antiqua"/>
                        </a:rPr>
                        <a:t>Meta-analysis 
-4 RCTs</a:t>
                      </a:r>
                    </a:p>
                  </a:txBody>
                  <a:tcPr marL="45720" marR="45720" marT="45720" marB="45720" anchor="t" anchorCtr="0" horzOverflow="overflow">
                    <a:lnL w="12700">
                      <a:solidFill>
                        <a:srgbClr val="FFFFFF"/>
                      </a:solidFill>
                    </a:lnL>
                    <a:lnR w="12700">
                      <a:solidFill>
                        <a:srgbClr val="FFFFFF"/>
                      </a:solidFill>
                    </a:lnR>
                    <a:lnT w="50800">
                      <a:solidFill>
                        <a:srgbClr val="FFFFFF"/>
                      </a:solidFill>
                    </a:lnT>
                    <a:lnB w="12700">
                      <a:solidFill>
                        <a:srgbClr val="FFFFFF"/>
                      </a:solidFill>
                    </a:lnB>
                    <a:solidFill>
                      <a:srgbClr val="EDE6D2"/>
                    </a:solidFill>
                  </a:tcPr>
                </a:tc>
                <a:tc>
                  <a:txBody>
                    <a:bodyPr/>
                    <a:lstStyle/>
                    <a:p>
                      <a:pPr algn="l" defTabSz="1300480">
                        <a:defRPr>
                          <a:solidFill>
                            <a:srgbClr val="000000"/>
                          </a:solidFill>
                        </a:defRPr>
                      </a:pPr>
                      <a:r>
                        <a:rPr sz="2400">
                          <a:latin typeface="Book Antiqua"/>
                          <a:ea typeface="Book Antiqua"/>
                          <a:cs typeface="Book Antiqua"/>
                          <a:sym typeface="Book Antiqua"/>
                        </a:rPr>
                        <a:t>No reliable conclusions regarding efficacy, 
but no adverse effects reported for CBD in the short period</a:t>
                      </a:r>
                    </a:p>
                  </a:txBody>
                  <a:tcPr marL="45720" marR="45720" marT="45720" marB="45720" anchor="t" anchorCtr="0" horzOverflow="overflow">
                    <a:lnL w="12700">
                      <a:solidFill>
                        <a:srgbClr val="FFFFFF"/>
                      </a:solidFill>
                    </a:lnL>
                    <a:lnR w="12700">
                      <a:solidFill>
                        <a:srgbClr val="FFFFFF"/>
                      </a:solidFill>
                    </a:lnR>
                    <a:lnT w="50800">
                      <a:solidFill>
                        <a:srgbClr val="FFFFFF"/>
                      </a:solidFill>
                    </a:lnT>
                    <a:lnB w="12700">
                      <a:solidFill>
                        <a:srgbClr val="FFFFFF"/>
                      </a:solidFill>
                    </a:lnB>
                    <a:solidFill>
                      <a:srgbClr val="EDE6D2"/>
                    </a:solidFill>
                  </a:tcPr>
                </a:tc>
              </a:tr>
              <a:tr h="1683037">
                <a:tc>
                  <a:txBody>
                    <a:bodyPr/>
                    <a:lstStyle/>
                    <a:p>
                      <a:pPr algn="l" defTabSz="1300480">
                        <a:defRPr sz="2400">
                          <a:solidFill>
                            <a:srgbClr val="000000"/>
                          </a:solidFill>
                          <a:latin typeface="Book Antiqua"/>
                          <a:ea typeface="Book Antiqua"/>
                          <a:cs typeface="Book Antiqua"/>
                          <a:sym typeface="Book Antiqua"/>
                        </a:defRPr>
                      </a:pPr>
                      <a:r>
                        <a:t>Cannabis and schizophrenia</a:t>
                      </a:r>
                    </a:p>
                    <a:p>
                      <a:pPr algn="l" defTabSz="1300480">
                        <a:defRPr sz="2400">
                          <a:solidFill>
                            <a:srgbClr val="000000"/>
                          </a:solidFill>
                          <a:latin typeface="Book Antiqua"/>
                          <a:ea typeface="Book Antiqua"/>
                          <a:cs typeface="Book Antiqua"/>
                          <a:sym typeface="Book Antiqua"/>
                        </a:defRPr>
                      </a:pPr>
                      <a:r>
                        <a:t>2014 </a:t>
                      </a:r>
                      <a:r>
                        <a:rPr sz="1800"/>
                        <a:t>(9)</a:t>
                      </a:r>
                      <a:endParaRPr sz="1800"/>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6F3EA"/>
                    </a:solidFill>
                  </a:tcPr>
                </a:tc>
                <a:tc>
                  <a:txBody>
                    <a:bodyPr/>
                    <a:lstStyle/>
                    <a:p>
                      <a:pPr algn="l" defTabSz="1300480">
                        <a:defRPr>
                          <a:solidFill>
                            <a:srgbClr val="000000"/>
                          </a:solidFill>
                        </a:defRPr>
                      </a:pPr>
                      <a:r>
                        <a:rPr sz="2400">
                          <a:latin typeface="Book Antiqua"/>
                          <a:ea typeface="Book Antiqua"/>
                          <a:cs typeface="Book Antiqua"/>
                          <a:sym typeface="Book Antiqua"/>
                        </a:rPr>
                        <a:t>Meta-analysis
-8 RCTs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6F3EA"/>
                    </a:solidFill>
                  </a:tcPr>
                </a:tc>
                <a:tc>
                  <a:txBody>
                    <a:bodyPr/>
                    <a:lstStyle/>
                    <a:p>
                      <a:pPr algn="l" defTabSz="1300480">
                        <a:defRPr>
                          <a:solidFill>
                            <a:srgbClr val="000000"/>
                          </a:solidFill>
                        </a:defRPr>
                      </a:pPr>
                      <a:r>
                        <a:rPr sz="2400">
                          <a:latin typeface="Book Antiqua"/>
                          <a:ea typeface="Book Antiqua"/>
                          <a:cs typeface="Book Antiqua"/>
                          <a:sym typeface="Book Antiqua"/>
                        </a:rPr>
                        <a:t>Results limited and inconclusive. Insufficient to show that CBD has anti-psychotic effect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6F3EA"/>
                    </a:solidFill>
                  </a:tcPr>
                </a:tc>
              </a:tr>
              <a:tr h="2076017">
                <a:tc>
                  <a:txBody>
                    <a:bodyPr/>
                    <a:lstStyle/>
                    <a:p>
                      <a:pPr algn="l" defTabSz="1300480">
                        <a:defRPr sz="2400">
                          <a:solidFill>
                            <a:srgbClr val="000000"/>
                          </a:solidFill>
                          <a:latin typeface="Book Antiqua"/>
                          <a:ea typeface="Book Antiqua"/>
                          <a:cs typeface="Book Antiqua"/>
                          <a:sym typeface="Book Antiqua"/>
                        </a:defRPr>
                      </a:pPr>
                      <a:r>
                        <a:t>Cannabinoids for the treatment of dementia</a:t>
                      </a:r>
                    </a:p>
                    <a:p>
                      <a:pPr algn="l" defTabSz="1300480">
                        <a:defRPr sz="2400">
                          <a:solidFill>
                            <a:srgbClr val="000000"/>
                          </a:solidFill>
                          <a:latin typeface="Book Antiqua"/>
                          <a:ea typeface="Book Antiqua"/>
                          <a:cs typeface="Book Antiqua"/>
                          <a:sym typeface="Book Antiqua"/>
                        </a:defRPr>
                      </a:pPr>
                      <a:r>
                        <a:t>2009  </a:t>
                      </a:r>
                      <a:r>
                        <a:rPr sz="1800"/>
                        <a:t>(7)</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DE6D2"/>
                    </a:solidFill>
                  </a:tcPr>
                </a:tc>
                <a:tc>
                  <a:txBody>
                    <a:bodyPr/>
                    <a:lstStyle/>
                    <a:p>
                      <a:pPr algn="l" defTabSz="1300480">
                        <a:defRPr>
                          <a:solidFill>
                            <a:srgbClr val="000000"/>
                          </a:solidFill>
                        </a:defRPr>
                      </a:pPr>
                      <a:r>
                        <a:rPr sz="2400">
                          <a:latin typeface="Book Antiqua"/>
                          <a:ea typeface="Book Antiqua"/>
                          <a:cs typeface="Book Antiqua"/>
                          <a:sym typeface="Book Antiqua"/>
                        </a:rPr>
                        <a:t>Meta-analysis
- 1 RCTs met inclusion criteria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DE6D2"/>
                    </a:solidFill>
                  </a:tcPr>
                </a:tc>
                <a:tc>
                  <a:txBody>
                    <a:bodyPr/>
                    <a:lstStyle/>
                    <a:p>
                      <a:pPr algn="l" defTabSz="1300480">
                        <a:defRPr>
                          <a:solidFill>
                            <a:srgbClr val="000000"/>
                          </a:solidFill>
                        </a:defRPr>
                      </a:pPr>
                      <a:r>
                        <a:rPr sz="2400">
                          <a:latin typeface="Book Antiqua"/>
                          <a:ea typeface="Book Antiqua"/>
                          <a:cs typeface="Book Antiqua"/>
                          <a:sym typeface="Book Antiqua"/>
                        </a:rPr>
                        <a:t>No evidence that CBD is effective 
More research needed </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EDE6D2"/>
                    </a:solidFill>
                  </a:tcPr>
                </a:tc>
              </a:tr>
              <a:tr h="1683037">
                <a:tc>
                  <a:txBody>
                    <a:bodyPr/>
                    <a:lstStyle/>
                    <a:p>
                      <a:pPr algn="l" defTabSz="1300480">
                        <a:defRPr sz="2400">
                          <a:solidFill>
                            <a:srgbClr val="000000"/>
                          </a:solidFill>
                          <a:latin typeface="Book Antiqua"/>
                          <a:ea typeface="Book Antiqua"/>
                          <a:cs typeface="Book Antiqua"/>
                          <a:sym typeface="Book Antiqua"/>
                        </a:defRPr>
                      </a:pPr>
                      <a:r>
                        <a:t>Effectiveness of cannabinoids in non cancer chronic pain </a:t>
                      </a:r>
                      <a:r>
                        <a:rPr sz="1800"/>
                        <a:t>(2)</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6F3EA"/>
                    </a:solidFill>
                  </a:tcPr>
                </a:tc>
                <a:tc>
                  <a:txBody>
                    <a:bodyPr/>
                    <a:lstStyle/>
                    <a:p>
                      <a:pPr algn="l" defTabSz="1300480">
                        <a:defRPr>
                          <a:solidFill>
                            <a:srgbClr val="000000"/>
                          </a:solidFill>
                        </a:defRPr>
                      </a:pPr>
                      <a:r>
                        <a:rPr sz="2400">
                          <a:latin typeface="Book Antiqua"/>
                          <a:ea typeface="Book Antiqua"/>
                          <a:cs typeface="Book Antiqua"/>
                          <a:sym typeface="Book Antiqua"/>
                        </a:rPr>
                        <a:t>Meta-analysis
-13 RTCs</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6F3EA"/>
                    </a:solidFill>
                  </a:tcPr>
                </a:tc>
                <a:tc>
                  <a:txBody>
                    <a:bodyPr/>
                    <a:lstStyle/>
                    <a:p>
                      <a:pPr algn="l" defTabSz="1300480">
                        <a:defRPr>
                          <a:solidFill>
                            <a:srgbClr val="000000"/>
                          </a:solidFill>
                        </a:defRPr>
                      </a:pPr>
                      <a:r>
                        <a:rPr sz="2400">
                          <a:latin typeface="Book Antiqua"/>
                          <a:ea typeface="Book Antiqua"/>
                          <a:cs typeface="Book Antiqua"/>
                          <a:sym typeface="Book Antiqua"/>
                        </a:rPr>
                        <a:t>May provide analgesia in chronic neuropathic pain conditions refractory to other tx</a:t>
                      </a:r>
                    </a:p>
                  </a:txBody>
                  <a:tcPr marL="45720" marR="45720" marT="45720" marB="45720" anchor="t" anchorCtr="0" horzOverflow="overflow">
                    <a:lnL w="12700">
                      <a:solidFill>
                        <a:srgbClr val="FFFFFF"/>
                      </a:solidFill>
                    </a:lnL>
                    <a:lnR w="12700">
                      <a:solidFill>
                        <a:srgbClr val="FFFFFF"/>
                      </a:solidFill>
                    </a:lnR>
                    <a:lnT w="12700">
                      <a:solidFill>
                        <a:srgbClr val="FFFFFF"/>
                      </a:solidFill>
                    </a:lnT>
                    <a:lnB w="12700">
                      <a:solidFill>
                        <a:srgbClr val="FFFFFF"/>
                      </a:solidFill>
                    </a:lnB>
                    <a:solidFill>
                      <a:srgbClr val="F6F3EA"/>
                    </a:solidFill>
                  </a:tcPr>
                </a:tc>
              </a:tr>
            </a:tbl>
          </a:graphicData>
        </a:graphic>
      </p:graphicFrame>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Title 1"/>
          <p:cNvSpPr txBox="1"/>
          <p:nvPr>
            <p:ph type="title"/>
          </p:nvPr>
        </p:nvSpPr>
        <p:spPr>
          <a:prstGeom prst="rect">
            <a:avLst/>
          </a:prstGeom>
        </p:spPr>
        <p:txBody>
          <a:bodyPr/>
          <a:lstStyle/>
          <a:p>
            <a:pPr/>
          </a:p>
        </p:txBody>
      </p:sp>
      <p:sp>
        <p:nvSpPr>
          <p:cNvPr id="29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4" name="Picture 2" descr="Picture 2"/>
          <p:cNvPicPr>
            <a:picLocks noChangeAspect="1"/>
          </p:cNvPicPr>
          <p:nvPr/>
        </p:nvPicPr>
        <p:blipFill>
          <a:blip r:embed="rId3">
            <a:extLst/>
          </a:blip>
          <a:stretch>
            <a:fillRect/>
          </a:stretch>
        </p:blipFill>
        <p:spPr>
          <a:xfrm>
            <a:off x="-1" y="541866"/>
            <a:ext cx="13055908" cy="8778241"/>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Title 1"/>
          <p:cNvSpPr txBox="1"/>
          <p:nvPr>
            <p:ph type="title"/>
          </p:nvPr>
        </p:nvSpPr>
        <p:spPr>
          <a:prstGeom prst="rect">
            <a:avLst/>
          </a:prstGeom>
        </p:spPr>
        <p:txBody>
          <a:bodyPr/>
          <a:lstStyle>
            <a:lvl1pPr algn="l" defTabSz="443991">
              <a:defRPr b="0" cap="all" spc="753" sz="4712">
                <a:solidFill>
                  <a:srgbClr val="FFFFFF"/>
                </a:solidFill>
                <a:latin typeface="+mn-lt"/>
                <a:ea typeface="+mn-ea"/>
                <a:cs typeface="+mn-cs"/>
                <a:sym typeface="Avenir Light"/>
              </a:defRPr>
            </a:lvl1pPr>
          </a:lstStyle>
          <a:p>
            <a:pPr>
              <a:defRPr>
                <a:effectLst/>
              </a:defRPr>
            </a:pPr>
            <a:r>
              <a:t>Medical Specialty Positions</a:t>
            </a:r>
          </a:p>
        </p:txBody>
      </p:sp>
      <p:sp>
        <p:nvSpPr>
          <p:cNvPr id="299" name="Content Placeholder 2"/>
          <p:cNvSpPr txBox="1"/>
          <p:nvPr>
            <p:ph type="body" idx="1"/>
          </p:nvPr>
        </p:nvSpPr>
        <p:spPr>
          <a:xfrm>
            <a:off x="650239" y="2275840"/>
            <a:ext cx="11704322" cy="6697472"/>
          </a:xfrm>
          <a:prstGeom prst="rect">
            <a:avLst/>
          </a:prstGeom>
        </p:spPr>
        <p:txBody>
          <a:bodyPr/>
          <a:lstStyle/>
          <a:p>
            <a:pPr marL="678612" indent="-551054" defTabSz="543305">
              <a:spcBef>
                <a:spcPts val="3200"/>
              </a:spcBef>
              <a:defRPr sz="3348">
                <a:latin typeface="+mn-lt"/>
                <a:ea typeface="+mn-ea"/>
                <a:cs typeface="+mn-cs"/>
                <a:sym typeface="Avenir Light"/>
              </a:defRPr>
            </a:pPr>
            <a:r>
              <a:t>AAFP: “Advocates that usage be based on high quality, patient-centered, evidence-based research. Advocates that the FDA change marijuana’s classification for the purpose of research.  Opposes recreational use, supports decriminalization of possession and use“</a:t>
            </a:r>
            <a:endParaRPr sz="3162"/>
          </a:p>
          <a:p>
            <a:pPr marL="678612" indent="-551054" defTabSz="543305">
              <a:spcBef>
                <a:spcPts val="3200"/>
              </a:spcBef>
              <a:defRPr sz="3348">
                <a:latin typeface="+mn-lt"/>
                <a:ea typeface="+mn-ea"/>
                <a:cs typeface="+mn-cs"/>
                <a:sym typeface="Avenir Light"/>
              </a:defRPr>
            </a:pPr>
            <a:r>
              <a:t>AAP: opposes medical marijuana use in adolescents, supports changing to class II designation for research to be facilitated </a:t>
            </a:r>
            <a:endParaRPr sz="3162"/>
          </a:p>
          <a:p>
            <a:pPr marL="678612" indent="-551054" defTabSz="543305">
              <a:spcBef>
                <a:spcPts val="3200"/>
              </a:spcBef>
              <a:defRPr sz="3348">
                <a:latin typeface="+mn-lt"/>
                <a:ea typeface="+mn-ea"/>
                <a:cs typeface="+mn-cs"/>
                <a:sym typeface="Avenir Light"/>
              </a:defRPr>
            </a:pPr>
            <a:r>
              <a:t>AAN: supports efforts to conduct research, does not support legalization as further research needed </a:t>
            </a:r>
          </a:p>
        </p:txBody>
      </p:sp>
      <p:sp>
        <p:nvSpPr>
          <p:cNvPr id="30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99">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99"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itle 1"/>
          <p:cNvSpPr txBox="1"/>
          <p:nvPr>
            <p:ph type="title"/>
          </p:nvPr>
        </p:nvSpPr>
        <p:spPr>
          <a:prstGeom prst="rect">
            <a:avLst/>
          </a:prstGeom>
        </p:spPr>
        <p:txBody>
          <a:bodyPr/>
          <a:lstStyle>
            <a:lvl1pPr algn="l" defTabSz="584200">
              <a:defRPr b="0" cap="all" spc="992" sz="6200">
                <a:solidFill>
                  <a:srgbClr val="FFFFFF"/>
                </a:solidFill>
                <a:latin typeface="+mn-lt"/>
                <a:ea typeface="+mn-ea"/>
                <a:cs typeface="+mn-cs"/>
                <a:sym typeface="Avenir Light"/>
              </a:defRPr>
            </a:lvl1pPr>
          </a:lstStyle>
          <a:p>
            <a:pPr>
              <a:defRPr>
                <a:effectLst/>
              </a:defRPr>
            </a:pPr>
            <a:r>
              <a:t>Bottom line…</a:t>
            </a:r>
          </a:p>
        </p:txBody>
      </p:sp>
      <p:sp>
        <p:nvSpPr>
          <p:cNvPr id="305" name="Content Placeholder 2"/>
          <p:cNvSpPr txBox="1"/>
          <p:nvPr>
            <p:ph type="body" idx="1"/>
          </p:nvPr>
        </p:nvSpPr>
        <p:spPr>
          <a:xfrm>
            <a:off x="650239" y="1685042"/>
            <a:ext cx="11704322" cy="7288270"/>
          </a:xfrm>
          <a:prstGeom prst="rect">
            <a:avLst/>
          </a:prstGeom>
        </p:spPr>
        <p:txBody>
          <a:bodyPr/>
          <a:lstStyle/>
          <a:p>
            <a:pPr marL="626233" indent="-497302" defTabSz="549148">
              <a:spcBef>
                <a:spcPts val="0"/>
              </a:spcBef>
              <a:defRPr sz="3384">
                <a:latin typeface="+mn-lt"/>
                <a:ea typeface="+mn-ea"/>
                <a:cs typeface="+mn-cs"/>
                <a:sym typeface="Avenir Light"/>
              </a:defRPr>
            </a:pPr>
            <a:r>
              <a:t>We need more research!</a:t>
            </a:r>
          </a:p>
          <a:p>
            <a:pPr marL="626233" indent="-497302" defTabSz="549148">
              <a:spcBef>
                <a:spcPts val="0"/>
              </a:spcBef>
              <a:defRPr sz="3384">
                <a:latin typeface="+mn-lt"/>
                <a:ea typeface="+mn-ea"/>
                <a:cs typeface="+mn-cs"/>
                <a:sym typeface="Avenir Light"/>
              </a:defRPr>
            </a:pPr>
            <a:r>
              <a:t>Check out </a:t>
            </a:r>
            <a:r>
              <a:rPr u="sng">
                <a:hlinkClick r:id="rId2" invalidUrl="" action="" tgtFrame="" tooltip="" history="1" highlightClick="0" endSnd="0"/>
              </a:rPr>
              <a:t>AGONYFREECBD.COM</a:t>
            </a:r>
            <a:r>
              <a:t> for links to data sources and my compendium of data (in process!)</a:t>
            </a:r>
          </a:p>
          <a:p>
            <a:pPr marL="626233" indent="-497302" defTabSz="549148">
              <a:spcBef>
                <a:spcPts val="0"/>
              </a:spcBef>
              <a:defRPr sz="3384">
                <a:latin typeface="+mn-lt"/>
                <a:ea typeface="+mn-ea"/>
                <a:cs typeface="+mn-cs"/>
                <a:sym typeface="Avenir Light"/>
              </a:defRPr>
            </a:pPr>
            <a:r>
              <a:t>Hemp-Derived CBD products are legal to own, consume, and transport in Michigan and throughout the US. This can vary by state!</a:t>
            </a:r>
          </a:p>
          <a:p>
            <a:pPr marL="626233" indent="-497302" defTabSz="549148">
              <a:spcBef>
                <a:spcPts val="0"/>
              </a:spcBef>
              <a:defRPr sz="3384">
                <a:latin typeface="+mn-lt"/>
                <a:ea typeface="+mn-ea"/>
                <a:cs typeface="+mn-cs"/>
                <a:sym typeface="Avenir Light"/>
              </a:defRPr>
            </a:pPr>
            <a:r>
              <a:t>Direct your patients to one of the 13 brands certified by the US Hemp Authority to ensure quality and safety standards. </a:t>
            </a:r>
          </a:p>
          <a:p>
            <a:pPr marL="626233" indent="-497302" defTabSz="549148">
              <a:spcBef>
                <a:spcPts val="0"/>
              </a:spcBef>
              <a:defRPr sz="3384">
                <a:latin typeface="+mn-lt"/>
                <a:ea typeface="+mn-ea"/>
                <a:cs typeface="+mn-cs"/>
                <a:sym typeface="Avenir Light"/>
              </a:defRPr>
            </a:pPr>
            <a:r>
              <a:t>Be honest with patients about limitations &amp; help guide them to good data and reputable products.</a:t>
            </a:r>
          </a:p>
          <a:p>
            <a:pPr marL="626233" indent="-497302" defTabSz="549148">
              <a:spcBef>
                <a:spcPts val="0"/>
              </a:spcBef>
              <a:defRPr sz="3384">
                <a:latin typeface="+mn-lt"/>
                <a:ea typeface="+mn-ea"/>
                <a:cs typeface="+mn-cs"/>
                <a:sym typeface="Avenir Light"/>
              </a:defRPr>
            </a:pPr>
            <a:r>
              <a:t>Start Low, Go Slow. </a:t>
            </a:r>
          </a:p>
        </p:txBody>
      </p:sp>
      <p:sp>
        <p:nvSpPr>
          <p:cNvPr id="30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7" name="Image" descr="Image"/>
          <p:cNvPicPr>
            <a:picLocks noChangeAspect="1"/>
          </p:cNvPicPr>
          <p:nvPr/>
        </p:nvPicPr>
        <p:blipFill>
          <a:blip r:embed="rId3">
            <a:extLst/>
          </a:blip>
          <a:stretch>
            <a:fillRect/>
          </a:stretch>
        </p:blipFill>
        <p:spPr>
          <a:xfrm>
            <a:off x="9956800" y="7692269"/>
            <a:ext cx="1843907" cy="1843907"/>
          </a:xfrm>
          <a:prstGeom prst="rect">
            <a:avLst/>
          </a:prstGeom>
          <a:ln w="12700">
            <a:miter lim="400000"/>
          </a:ln>
        </p:spPr>
      </p:pic>
      <p:pic>
        <p:nvPicPr>
          <p:cNvPr id="308" name="AGONYFREECBD Header LOGO.jpg" descr="AGONYFREECBD Header LOGO.jpg"/>
          <p:cNvPicPr>
            <a:picLocks noChangeAspect="1"/>
          </p:cNvPicPr>
          <p:nvPr/>
        </p:nvPicPr>
        <p:blipFill>
          <a:blip r:embed="rId4">
            <a:extLst/>
          </a:blip>
          <a:stretch>
            <a:fillRect/>
          </a:stretch>
        </p:blipFill>
        <p:spPr>
          <a:xfrm>
            <a:off x="9025763" y="281443"/>
            <a:ext cx="3404136" cy="1843907"/>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0" name="Title"/>
          <p:cNvSpPr txBox="1"/>
          <p:nvPr>
            <p:ph type="title"/>
          </p:nvPr>
        </p:nvSpPr>
        <p:spPr>
          <a:prstGeom prst="rect">
            <a:avLst/>
          </a:prstGeom>
        </p:spPr>
        <p:txBody>
          <a:bodyPr/>
          <a:lstStyle/>
          <a:p>
            <a:pPr/>
          </a:p>
        </p:txBody>
      </p:sp>
      <p:sp>
        <p:nvSpPr>
          <p:cNvPr id="311" name="Body"/>
          <p:cNvSpPr txBox="1"/>
          <p:nvPr>
            <p:ph type="body" sz="quarter" idx="1"/>
          </p:nvPr>
        </p:nvSpPr>
        <p:spPr>
          <a:prstGeom prst="rect">
            <a:avLst/>
          </a:prstGeom>
        </p:spPr>
        <p:txBody>
          <a:bodyPr/>
          <a:lstStyle/>
          <a:p>
            <a:pPr defTabSz="566674">
              <a:defRPr spc="372" sz="2328"/>
            </a:pPr>
          </a:p>
        </p:txBody>
      </p:sp>
      <p:pic>
        <p:nvPicPr>
          <p:cNvPr id="312" name="hempworx-dosage-suggestions.png" descr="hempworx-dosage-suggestions.png"/>
          <p:cNvPicPr>
            <a:picLocks noChangeAspect="1"/>
          </p:cNvPicPr>
          <p:nvPr/>
        </p:nvPicPr>
        <p:blipFill>
          <a:blip r:embed="rId2">
            <a:extLst/>
          </a:blip>
          <a:stretch>
            <a:fillRect/>
          </a:stretch>
        </p:blipFill>
        <p:spPr>
          <a:xfrm>
            <a:off x="-355600" y="587212"/>
            <a:ext cx="13716000" cy="7682107"/>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4" name="Ryan Christensen DO…"/>
          <p:cNvSpPr txBox="1"/>
          <p:nvPr>
            <p:ph type="title"/>
          </p:nvPr>
        </p:nvSpPr>
        <p:spPr>
          <a:xfrm>
            <a:off x="660400" y="1282700"/>
            <a:ext cx="11684000" cy="3345066"/>
          </a:xfrm>
          <a:prstGeom prst="rect">
            <a:avLst/>
          </a:prstGeom>
        </p:spPr>
        <p:txBody>
          <a:bodyPr/>
          <a:lstStyle/>
          <a:p>
            <a:pPr algn="ctr" defTabSz="292100">
              <a:defRPr spc="496" sz="3100"/>
            </a:pPr>
            <a:r>
              <a:t>Ryan Christensen DO</a:t>
            </a:r>
          </a:p>
          <a:p>
            <a:pPr algn="ctr" defTabSz="292100">
              <a:defRPr spc="496" sz="3100"/>
            </a:pPr>
            <a:r>
              <a:rPr u="sng">
                <a:hlinkClick r:id="rId2" invalidUrl="" action="" tgtFrame="" tooltip="" history="1" highlightClick="0" endSnd="0"/>
              </a:rPr>
              <a:t>dr.ryanc@gmail.com</a:t>
            </a:r>
          </a:p>
          <a:p>
            <a:pPr algn="ctr" defTabSz="292100">
              <a:defRPr spc="496" sz="3100"/>
            </a:pPr>
            <a:r>
              <a:rPr u="sng">
                <a:hlinkClick r:id="rId3" invalidUrl="" action="" tgtFrame="" tooltip="" history="1" highlightClick="0" endSnd="0"/>
              </a:rPr>
              <a:t>agonyfreecbd.com</a:t>
            </a:r>
          </a:p>
          <a:p>
            <a:pPr algn="ctr" defTabSz="292100">
              <a:defRPr spc="496" sz="3100"/>
            </a:pPr>
            <a:r>
              <a:rPr u="sng">
                <a:hlinkClick r:id="rId4" invalidUrl="" action="" tgtFrame="" tooltip="" history="1" highlightClick="0" endSnd="0"/>
              </a:rPr>
              <a:t>drryanc.com</a:t>
            </a:r>
          </a:p>
          <a:p>
            <a:pPr algn="ctr" defTabSz="292100">
              <a:defRPr spc="496" sz="3100"/>
            </a:pPr>
            <a:r>
              <a:t>Cell: 4069301627</a:t>
            </a:r>
          </a:p>
        </p:txBody>
      </p:sp>
      <p:sp>
        <p:nvSpPr>
          <p:cNvPr id="315" name="Thank you!"/>
          <p:cNvSpPr txBox="1"/>
          <p:nvPr>
            <p:ph type="body" sz="quarter" idx="1"/>
          </p:nvPr>
        </p:nvSpPr>
        <p:spPr>
          <a:prstGeom prst="rect">
            <a:avLst/>
          </a:prstGeom>
        </p:spPr>
        <p:txBody>
          <a:bodyPr/>
          <a:lstStyle>
            <a:lvl1pPr defTabSz="566674">
              <a:defRPr spc="372" sz="2328"/>
            </a:lvl1pPr>
          </a:lstStyle>
          <a:p>
            <a:pPr/>
            <a:r>
              <a:t>Thank you!</a:t>
            </a:r>
          </a:p>
        </p:txBody>
      </p:sp>
      <p:pic>
        <p:nvPicPr>
          <p:cNvPr id="316" name="OHCA-Logo-COLOR.pdf" descr="OHCA-Logo-COLOR.pdf"/>
          <p:cNvPicPr>
            <a:picLocks noChangeAspect="1"/>
          </p:cNvPicPr>
          <p:nvPr/>
        </p:nvPicPr>
        <p:blipFill>
          <a:blip r:embed="rId5">
            <a:extLst/>
          </a:blip>
          <a:stretch>
            <a:fillRect/>
          </a:stretch>
        </p:blipFill>
        <p:spPr>
          <a:xfrm>
            <a:off x="528032" y="5061153"/>
            <a:ext cx="6757950" cy="2477682"/>
          </a:xfrm>
          <a:prstGeom prst="rect">
            <a:avLst/>
          </a:prstGeom>
          <a:ln w="12700">
            <a:miter lim="400000"/>
          </a:ln>
        </p:spPr>
      </p:pic>
      <p:pic>
        <p:nvPicPr>
          <p:cNvPr id="317" name="hemp-worx-cbd-oil-pure-hemp-derived-500mg-750mg-he.png" descr="hemp-worx-cbd-oil-pure-hemp-derived-500mg-750mg-he.png"/>
          <p:cNvPicPr>
            <a:picLocks noChangeAspect="1"/>
          </p:cNvPicPr>
          <p:nvPr/>
        </p:nvPicPr>
        <p:blipFill>
          <a:blip r:embed="rId6">
            <a:extLst/>
          </a:blip>
          <a:stretch>
            <a:fillRect/>
          </a:stretch>
        </p:blipFill>
        <p:spPr>
          <a:xfrm>
            <a:off x="-25400" y="4584700"/>
            <a:ext cx="13055600" cy="4504183"/>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Title 1"/>
          <p:cNvSpPr txBox="1"/>
          <p:nvPr>
            <p:ph type="title"/>
          </p:nvPr>
        </p:nvSpPr>
        <p:spPr>
          <a:prstGeom prst="rect">
            <a:avLst/>
          </a:prstGeom>
        </p:spPr>
        <p:txBody>
          <a:bodyPr/>
          <a:lstStyle>
            <a:lvl1pPr algn="l" defTabSz="584200">
              <a:defRPr b="0" cap="all" spc="992" sz="6200">
                <a:solidFill>
                  <a:srgbClr val="FFFFFF"/>
                </a:solidFill>
                <a:latin typeface="+mn-lt"/>
                <a:ea typeface="+mn-ea"/>
                <a:cs typeface="+mn-cs"/>
                <a:sym typeface="Avenir Light"/>
              </a:defRPr>
            </a:lvl1pPr>
          </a:lstStyle>
          <a:p>
            <a:pPr>
              <a:defRPr>
                <a:effectLst/>
              </a:defRPr>
            </a:pPr>
            <a:r>
              <a:t>References </a:t>
            </a:r>
          </a:p>
        </p:txBody>
      </p:sp>
      <p:sp>
        <p:nvSpPr>
          <p:cNvPr id="320" name="Content Placeholder 2"/>
          <p:cNvSpPr txBox="1"/>
          <p:nvPr>
            <p:ph type="body" idx="1"/>
          </p:nvPr>
        </p:nvSpPr>
        <p:spPr>
          <a:xfrm>
            <a:off x="650239" y="2085340"/>
            <a:ext cx="11704322" cy="6697472"/>
          </a:xfrm>
          <a:prstGeom prst="rect">
            <a:avLst/>
          </a:prstGeom>
        </p:spPr>
        <p:txBody>
          <a:bodyPr/>
          <a:lstStyle/>
          <a:p>
            <a:pPr marL="694029" indent="-630936" defTabSz="268731">
              <a:spcBef>
                <a:spcPts val="0"/>
              </a:spcBef>
              <a:defRPr sz="1380">
                <a:latin typeface="+mn-lt"/>
                <a:ea typeface="+mn-ea"/>
                <a:cs typeface="+mn-cs"/>
                <a:sym typeface="Avenir Light"/>
              </a:defRPr>
            </a:pPr>
            <a:endParaRPr sz="552"/>
          </a:p>
          <a:p>
            <a:pPr marL="851763" indent="-788670" defTabSz="268731">
              <a:spcBef>
                <a:spcPts val="0"/>
              </a:spcBef>
              <a:buAutoNum type="arabicPeriod" startAt="1"/>
              <a:defRPr sz="1380">
                <a:latin typeface="+mn-lt"/>
                <a:ea typeface="+mn-ea"/>
                <a:cs typeface="+mn-cs"/>
                <a:sym typeface="Avenir Light"/>
              </a:defRPr>
            </a:pPr>
            <a:r>
              <a:t>Ammerman S, Ryan S, Adelman W. The Impact of Marijuana Policy on youth: clinical, Research, and Update. American Academy of Pediatrics. 2015. Online. </a:t>
            </a:r>
          </a:p>
          <a:p>
            <a:pPr marL="851763" indent="-788670" defTabSz="268731">
              <a:spcBef>
                <a:spcPts val="0"/>
              </a:spcBef>
              <a:buAutoNum type="arabicPeriod" startAt="1"/>
              <a:defRPr sz="1380">
                <a:latin typeface="+mn-lt"/>
                <a:ea typeface="+mn-ea"/>
                <a:cs typeface="+mn-cs"/>
                <a:sym typeface="Avenir Light"/>
              </a:defRPr>
            </a:pPr>
            <a:r>
              <a:t>Baron E. Comprehensive Review of Medicinal Marijuana, Cannabinoids, and Therapeutic Implications in Medicine and Headache: What a Long strange Trip it’s been. Headache Currents. March 7, 2015. </a:t>
            </a:r>
          </a:p>
          <a:p>
            <a:pPr marL="851763" indent="-788670" defTabSz="268731">
              <a:spcBef>
                <a:spcPts val="0"/>
              </a:spcBef>
              <a:buAutoNum type="arabicPeriod" startAt="1"/>
              <a:defRPr sz="1380">
                <a:latin typeface="+mn-lt"/>
                <a:ea typeface="+mn-ea"/>
                <a:cs typeface="+mn-cs"/>
                <a:sym typeface="Avenir Light"/>
              </a:defRPr>
            </a:pPr>
            <a:r>
              <a:t>Boychuk D, Goodard G, Mauro G, Orellana M. The effectiveness of cannabinoids in the management of chronic nonmalignant neuropathic pain: A systematic Review. Journal of Oral Facial Pain and Headache. 2015; 29: 7-14. </a:t>
            </a:r>
          </a:p>
          <a:p>
            <a:pPr marL="851763" indent="-788670" defTabSz="268731">
              <a:spcBef>
                <a:spcPts val="0"/>
              </a:spcBef>
              <a:buAutoNum type="arabicPeriod" startAt="1"/>
              <a:defRPr sz="1380">
                <a:latin typeface="+mn-lt"/>
                <a:ea typeface="+mn-ea"/>
                <a:cs typeface="+mn-cs"/>
                <a:sym typeface="Avenir Light"/>
              </a:defRPr>
            </a:pPr>
            <a:r>
              <a:t>Consroe P, Laguna J, Allender J, Snider S, Stern L, Sandyk U, Kennedy U, Schram K. Controlled clinical trial of cannabidiol in Huntington's disease. Pharmacology, biochemistry, and behavior. 1991VL: 40NO: 3PG: 701-708PM: PUBMED 1839644PT:2/14651858.CD009270.pub3.</a:t>
            </a:r>
          </a:p>
          <a:p>
            <a:pPr marL="851763" indent="-788670" defTabSz="268731">
              <a:spcBef>
                <a:spcPts val="0"/>
              </a:spcBef>
              <a:buAutoNum type="arabicPeriod" startAt="1"/>
              <a:defRPr sz="1380">
                <a:latin typeface="+mn-lt"/>
                <a:ea typeface="+mn-ea"/>
                <a:cs typeface="+mn-cs"/>
                <a:sym typeface="Avenir Light"/>
              </a:defRPr>
            </a:pPr>
            <a:r>
              <a:t>Devinsky O, Cilio M. R., Cross H., Fernandez-Ruiz J., French J., Hill C., … Friedman, D. (2014). Cannabidiol: Pharmacology and potential therapeutic role in epilepsy and other neuropsychiatric disorders. </a:t>
            </a:r>
            <a:r>
              <a:rPr i="1">
                <a:latin typeface="Book Antiqua"/>
                <a:ea typeface="Book Antiqua"/>
                <a:cs typeface="Book Antiqua"/>
                <a:sym typeface="Book Antiqua"/>
              </a:rPr>
              <a:t>Epilepsia</a:t>
            </a:r>
            <a:r>
              <a:t>, </a:t>
            </a:r>
            <a:r>
              <a:rPr i="1">
                <a:latin typeface="Book Antiqua"/>
                <a:ea typeface="Book Antiqua"/>
                <a:cs typeface="Book Antiqua"/>
                <a:sym typeface="Book Antiqua"/>
              </a:rPr>
              <a:t>55</a:t>
            </a:r>
            <a:r>
              <a:t>(6), 791–802. </a:t>
            </a:r>
            <a:r>
              <a:rPr u="sng">
                <a:solidFill>
                  <a:srgbClr val="410082"/>
                </a:solidFill>
                <a:uFill>
                  <a:solidFill>
                    <a:srgbClr val="410082"/>
                  </a:solidFill>
                </a:uFill>
                <a:hlinkClick r:id="rId2" invalidUrl="" action="" tgtFrame="" tooltip="" history="1" highlightClick="0" endSnd="0"/>
              </a:rPr>
              <a:t>http://doi.org/10.1111/epi.12631</a:t>
            </a:r>
            <a:endParaRPr sz="552"/>
          </a:p>
          <a:p>
            <a:pPr marL="851763" indent="-788670" defTabSz="268731">
              <a:spcBef>
                <a:spcPts val="0"/>
              </a:spcBef>
              <a:buAutoNum type="arabicPeriod" startAt="1"/>
              <a:defRPr sz="1380">
                <a:latin typeface="+mn-lt"/>
                <a:ea typeface="+mn-ea"/>
                <a:cs typeface="+mn-cs"/>
                <a:sym typeface="Avenir Light"/>
              </a:defRPr>
            </a:pPr>
            <a:r>
              <a:t>Gloss D, Vickrey B. Cannabinoids for epilepsy. </a:t>
            </a:r>
            <a:r>
              <a:rPr i="1">
                <a:latin typeface="Book Antiqua"/>
                <a:ea typeface="Book Antiqua"/>
                <a:cs typeface="Book Antiqua"/>
                <a:sym typeface="Book Antiqua"/>
              </a:rPr>
              <a:t>Cochrane Database of Systematic Reviews </a:t>
            </a:r>
            <a:r>
              <a:t>2014, Issue 3. Art.No.: CD009270. DOI: 10.100</a:t>
            </a:r>
          </a:p>
          <a:p>
            <a:pPr marL="851763" indent="-788670" defTabSz="268731">
              <a:spcBef>
                <a:spcPts val="0"/>
              </a:spcBef>
              <a:buAutoNum type="arabicPeriod" startAt="1"/>
              <a:defRPr sz="1380">
                <a:latin typeface="+mn-lt"/>
                <a:ea typeface="+mn-ea"/>
                <a:cs typeface="+mn-cs"/>
                <a:sym typeface="Avenir Light"/>
              </a:defRPr>
            </a:pPr>
            <a:r>
              <a:t>Krishnan S Cairns R, Howard R. Cannabinoids for the treatment of dementia. 2009. Cochran Dementia and Cognitive Improvement Group. </a:t>
            </a:r>
          </a:p>
          <a:p>
            <a:pPr marL="851763" indent="-788670" defTabSz="268731">
              <a:spcBef>
                <a:spcPts val="0"/>
              </a:spcBef>
              <a:buAutoNum type="arabicPeriod" startAt="1"/>
              <a:defRPr sz="1380">
                <a:latin typeface="+mn-lt"/>
                <a:ea typeface="+mn-ea"/>
                <a:cs typeface="+mn-cs"/>
                <a:sym typeface="Avenir Light"/>
              </a:defRPr>
            </a:pPr>
            <a:r>
              <a:t>McCloughlin B., Pushpa-Rajah J, Gillies D, Rathbone J, Variend H, Kalakouti E, Kyprianou K. Cannabis and schizophrenia. 2014. Cochran Schizophrenia Group.</a:t>
            </a:r>
          </a:p>
          <a:p>
            <a:pPr marL="851763" indent="-788670" defTabSz="268731">
              <a:spcBef>
                <a:spcPts val="0"/>
              </a:spcBef>
              <a:buAutoNum type="arabicPeriod" startAt="1"/>
              <a:defRPr sz="1380">
                <a:latin typeface="+mn-lt"/>
                <a:ea typeface="+mn-ea"/>
                <a:cs typeface="+mn-cs"/>
                <a:sym typeface="Avenir Light"/>
              </a:defRPr>
            </a:pPr>
            <a:r>
              <a:t>Naftali T, Mechoulam R, Gabay G, Stein A, Bronshtein M, Mari A, Konikoff FM. Cannabidiol treatment does not effect active crohn's disease. Gastroenterology. 2013. v144.</a:t>
            </a:r>
          </a:p>
          <a:p>
            <a:pPr marL="851763" indent="-788670" defTabSz="268731">
              <a:spcBef>
                <a:spcPts val="0"/>
              </a:spcBef>
              <a:buAutoNum type="arabicPeriod" startAt="1"/>
              <a:defRPr sz="1380">
                <a:latin typeface="+mn-lt"/>
                <a:ea typeface="+mn-ea"/>
                <a:cs typeface="+mn-cs"/>
                <a:sym typeface="Avenir Light"/>
              </a:defRPr>
            </a:pPr>
            <a:r>
              <a:t>Palmieri B, Laurino C, Vadala M. Short-term efficacy of CBD-Enriched Hemp oil in girls with dysautonomic syndrome after HPV. IMAJ, 2017, vol 19: 79-84.</a:t>
            </a:r>
          </a:p>
          <a:p>
            <a:pPr marL="851763" indent="-788670" defTabSz="268731">
              <a:spcBef>
                <a:spcPts val="0"/>
              </a:spcBef>
              <a:buAutoNum type="arabicPeriod" startAt="1"/>
              <a:defRPr sz="1380">
                <a:latin typeface="+mn-lt"/>
                <a:ea typeface="+mn-ea"/>
                <a:cs typeface="+mn-cs"/>
                <a:sym typeface="Avenir Light"/>
              </a:defRPr>
            </a:pPr>
            <a:r>
              <a:t>Pisanti S, Malfitano AM, Ciaglia E, Lamberti A, Ranieri R, Cuomo G, Abate M, Faggiana G, Proto MC, Fiore D, Laezza C, Bifulco M. Cannabidiol: State of the art and new challenges for therpauetic applications. Pharmcologcial Therapy. 2017. </a:t>
            </a:r>
          </a:p>
          <a:p>
            <a:pPr marL="851763" indent="-788670" defTabSz="268731">
              <a:spcBef>
                <a:spcPts val="0"/>
              </a:spcBef>
              <a:buAutoNum type="arabicPeriod" startAt="1"/>
              <a:defRPr sz="1380">
                <a:latin typeface="+mn-lt"/>
                <a:ea typeface="+mn-ea"/>
                <a:cs typeface="+mn-cs"/>
                <a:sym typeface="Avenir Light"/>
              </a:defRPr>
            </a:pPr>
            <a:r>
              <a:t>ProCon.org (2017, January 30). Historial Timeline. Retreived from </a:t>
            </a:r>
            <a:r>
              <a:rPr u="sng">
                <a:solidFill>
                  <a:srgbClr val="410082"/>
                </a:solidFill>
                <a:uFill>
                  <a:solidFill>
                    <a:srgbClr val="410082"/>
                  </a:solidFill>
                </a:uFill>
                <a:hlinkClick r:id="rId3" invalidUrl="" action="" tgtFrame="" tooltip="" history="1" highlightClick="0" endSnd="0"/>
              </a:rPr>
              <a:t>http://medicalmarijuana.procon.org/view.timeline.php?timelineID=000026</a:t>
            </a:r>
            <a:endParaRPr sz="552"/>
          </a:p>
          <a:p>
            <a:pPr marL="851763" indent="-788670" defTabSz="268731">
              <a:spcBef>
                <a:spcPts val="0"/>
              </a:spcBef>
              <a:buAutoNum type="arabicPeriod" startAt="1"/>
              <a:defRPr sz="1380">
                <a:latin typeface="+mn-lt"/>
                <a:ea typeface="+mn-ea"/>
                <a:cs typeface="+mn-cs"/>
                <a:sym typeface="Avenir Light"/>
              </a:defRPr>
            </a:pPr>
            <a:r>
              <a:t>Wlety T, Luebke A, Gidal B. Cannabdiol: Promis and Pitfalls. Epielpsy Currents. 2014. Vol. 14, No. 5.</a:t>
            </a:r>
          </a:p>
          <a:p>
            <a:pPr marL="851763" indent="-788670" defTabSz="268731">
              <a:spcBef>
                <a:spcPts val="0"/>
              </a:spcBef>
              <a:buAutoNum type="arabicPeriod" startAt="1"/>
              <a:defRPr sz="1380">
                <a:latin typeface="+mn-lt"/>
                <a:ea typeface="+mn-ea"/>
                <a:cs typeface="+mn-cs"/>
                <a:sym typeface="Avenir Light"/>
              </a:defRPr>
            </a:pPr>
            <a:r>
              <a:t>Xiong, W., Cui, T., Cheng, K., Yang, F., Chen, S.-R., Willenbring, D., … Zhang, L. (2012). Cannabinoids suppress inflammatory and neuropathic pain by targeting </a:t>
            </a:r>
            <a:r>
              <a:t>α3 </a:t>
            </a:r>
            <a:r>
              <a:t>glycine receptors. </a:t>
            </a:r>
            <a:r>
              <a:rPr i="1">
                <a:latin typeface="Book Antiqua"/>
                <a:ea typeface="Book Antiqua"/>
                <a:cs typeface="Book Antiqua"/>
                <a:sym typeface="Book Antiqua"/>
              </a:rPr>
              <a:t>The Journal of Experimental Medicine</a:t>
            </a:r>
            <a:r>
              <a:t>, </a:t>
            </a:r>
            <a:r>
              <a:rPr i="1">
                <a:latin typeface="Book Antiqua"/>
                <a:ea typeface="Book Antiqua"/>
                <a:cs typeface="Book Antiqua"/>
                <a:sym typeface="Book Antiqua"/>
              </a:rPr>
              <a:t>209</a:t>
            </a:r>
            <a:r>
              <a:t>(6), 1121–1134. </a:t>
            </a:r>
          </a:p>
        </p:txBody>
      </p:sp>
      <p:sp>
        <p:nvSpPr>
          <p:cNvPr id="32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title"/>
          </p:nvPr>
        </p:nvSpPr>
        <p:spPr>
          <a:prstGeom prst="rect">
            <a:avLst/>
          </a:prstGeom>
        </p:spPr>
        <p:txBody>
          <a:bodyPr/>
          <a:lstStyle>
            <a:lvl1pPr algn="l" defTabSz="438150">
              <a:defRPr b="0" cap="all" spc="744" sz="4650">
                <a:solidFill>
                  <a:srgbClr val="FFFFFF"/>
                </a:solidFill>
                <a:latin typeface="+mn-lt"/>
                <a:ea typeface="+mn-ea"/>
                <a:cs typeface="+mn-cs"/>
                <a:sym typeface="Avenir Light"/>
              </a:defRPr>
            </a:lvl1pPr>
          </a:lstStyle>
          <a:p>
            <a:pPr>
              <a:defRPr>
                <a:effectLst/>
              </a:defRPr>
            </a:pPr>
            <a:r>
              <a:t>What do you need to know?</a:t>
            </a:r>
          </a:p>
        </p:txBody>
      </p:sp>
      <p:sp>
        <p:nvSpPr>
          <p:cNvPr id="165" name="Content Placeholder 2"/>
          <p:cNvSpPr txBox="1"/>
          <p:nvPr>
            <p:ph type="body" idx="1"/>
          </p:nvPr>
        </p:nvSpPr>
        <p:spPr>
          <a:xfrm>
            <a:off x="650239" y="2275840"/>
            <a:ext cx="11704322" cy="6697472"/>
          </a:xfrm>
          <a:prstGeom prst="rect">
            <a:avLst/>
          </a:prstGeom>
        </p:spPr>
        <p:txBody>
          <a:bodyPr/>
          <a:lstStyle/>
          <a:p>
            <a:pPr marL="666205" indent="-529045" defTabSz="584200">
              <a:spcBef>
                <a:spcPts val="1500"/>
              </a:spcBef>
              <a:defRPr sz="3600">
                <a:latin typeface="+mn-lt"/>
                <a:ea typeface="+mn-ea"/>
                <a:cs typeface="+mn-cs"/>
                <a:sym typeface="Avenir Light"/>
              </a:defRPr>
            </a:pPr>
            <a:r>
              <a:t>What is Hemp-Derived CBD? How is it different than marijuana? </a:t>
            </a:r>
          </a:p>
          <a:p>
            <a:pPr marL="666205" indent="-529045" defTabSz="584200">
              <a:spcBef>
                <a:spcPts val="1500"/>
              </a:spcBef>
              <a:defRPr sz="3600">
                <a:latin typeface="+mn-lt"/>
                <a:ea typeface="+mn-ea"/>
                <a:cs typeface="+mn-cs"/>
                <a:sym typeface="Avenir Light"/>
              </a:defRPr>
            </a:pPr>
            <a:r>
              <a:t>Why the political controversy? </a:t>
            </a:r>
          </a:p>
          <a:p>
            <a:pPr marL="666205" indent="-529045" defTabSz="584200">
              <a:spcBef>
                <a:spcPts val="1500"/>
              </a:spcBef>
              <a:defRPr sz="3600">
                <a:latin typeface="+mn-lt"/>
                <a:ea typeface="+mn-ea"/>
                <a:cs typeface="+mn-cs"/>
                <a:sym typeface="Avenir Light"/>
              </a:defRPr>
            </a:pPr>
            <a:r>
              <a:t>How is it used?</a:t>
            </a:r>
          </a:p>
          <a:p>
            <a:pPr marL="666205" indent="-529045" defTabSz="584200">
              <a:spcBef>
                <a:spcPts val="1500"/>
              </a:spcBef>
              <a:defRPr sz="3600">
                <a:latin typeface="+mn-lt"/>
                <a:ea typeface="+mn-ea"/>
                <a:cs typeface="+mn-cs"/>
                <a:sym typeface="Avenir Light"/>
              </a:defRPr>
            </a:pPr>
            <a:r>
              <a:t>Is it legal in Michigan?  </a:t>
            </a:r>
          </a:p>
          <a:p>
            <a:pPr marL="666205" indent="-529045" defTabSz="584200">
              <a:spcBef>
                <a:spcPts val="1500"/>
              </a:spcBef>
              <a:defRPr sz="3600">
                <a:latin typeface="+mn-lt"/>
                <a:ea typeface="+mn-ea"/>
                <a:cs typeface="+mn-cs"/>
                <a:sym typeface="Avenir Light"/>
              </a:defRPr>
            </a:pPr>
            <a:r>
              <a:t>What are the known risks/benefits?</a:t>
            </a:r>
          </a:p>
          <a:p>
            <a:pPr marL="666205" indent="-529045" defTabSz="584200">
              <a:spcBef>
                <a:spcPts val="1500"/>
              </a:spcBef>
              <a:defRPr sz="3600">
                <a:latin typeface="+mn-lt"/>
                <a:ea typeface="+mn-ea"/>
                <a:cs typeface="+mn-cs"/>
                <a:sym typeface="Avenir Light"/>
              </a:defRPr>
            </a:pPr>
            <a:r>
              <a:t>Research??</a:t>
            </a:r>
          </a:p>
          <a:p>
            <a:pPr marL="666205" indent="-529045" defTabSz="584200">
              <a:spcBef>
                <a:spcPts val="1500"/>
              </a:spcBef>
              <a:defRPr sz="3600">
                <a:latin typeface="+mn-lt"/>
                <a:ea typeface="+mn-ea"/>
                <a:cs typeface="+mn-cs"/>
                <a:sym typeface="Avenir Light"/>
              </a:defRPr>
            </a:pPr>
            <a:r>
              <a:t>Would my patient benefit from it?</a:t>
            </a:r>
          </a:p>
        </p:txBody>
      </p:sp>
      <p:sp>
        <p:nvSpPr>
          <p:cNvPr id="166" name="Slide Number"/>
          <p:cNvSpPr txBox="1"/>
          <p:nvPr>
            <p:ph type="sldNum" sz="quarter" idx="2"/>
          </p:nvPr>
        </p:nvSpPr>
        <p:spPr>
          <a:xfrm>
            <a:off x="12227559" y="9391226"/>
            <a:ext cx="127001"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5"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itle 1"/>
          <p:cNvSpPr txBox="1"/>
          <p:nvPr>
            <p:ph type="title"/>
          </p:nvPr>
        </p:nvSpPr>
        <p:spPr>
          <a:xfrm>
            <a:off x="544423" y="327096"/>
            <a:ext cx="11704321" cy="1625601"/>
          </a:xfrm>
          <a:prstGeom prst="rect">
            <a:avLst/>
          </a:prstGeom>
        </p:spPr>
        <p:txBody>
          <a:bodyPr/>
          <a:lstStyle>
            <a:lvl1pPr defTabSz="584200">
              <a:defRPr b="0" cap="all" spc="992" sz="6200">
                <a:solidFill>
                  <a:srgbClr val="FFFFFF"/>
                </a:solidFill>
                <a:latin typeface="+mn-lt"/>
                <a:ea typeface="+mn-ea"/>
                <a:cs typeface="+mn-cs"/>
                <a:sym typeface="Avenir Light"/>
              </a:defRPr>
            </a:lvl1pPr>
          </a:lstStyle>
          <a:p>
            <a:pPr>
              <a:defRPr>
                <a:effectLst/>
              </a:defRPr>
            </a:pPr>
            <a:r>
              <a:t>CBD </a:t>
            </a:r>
          </a:p>
        </p:txBody>
      </p:sp>
      <p:sp>
        <p:nvSpPr>
          <p:cNvPr id="171" name="Content Placeholder 2"/>
          <p:cNvSpPr txBox="1"/>
          <p:nvPr>
            <p:ph type="body" idx="1"/>
          </p:nvPr>
        </p:nvSpPr>
        <p:spPr>
          <a:xfrm>
            <a:off x="244435" y="2275840"/>
            <a:ext cx="12304297" cy="6697472"/>
          </a:xfrm>
          <a:prstGeom prst="rect">
            <a:avLst/>
          </a:prstGeom>
        </p:spPr>
        <p:txBody>
          <a:bodyPr/>
          <a:lstStyle/>
          <a:p>
            <a:pPr marL="626233" indent="-497302" defTabSz="549148">
              <a:spcBef>
                <a:spcPts val="0"/>
              </a:spcBef>
              <a:defRPr sz="3384">
                <a:latin typeface="+mn-lt"/>
                <a:ea typeface="+mn-ea"/>
                <a:cs typeface="+mn-cs"/>
                <a:sym typeface="Avenir Light"/>
              </a:defRPr>
            </a:pPr>
            <a:r>
              <a:t>Cannabinodiol</a:t>
            </a:r>
          </a:p>
          <a:p>
            <a:pPr lvl="1" marL="949787" indent="-399684" defTabSz="549148">
              <a:spcBef>
                <a:spcPts val="0"/>
              </a:spcBef>
              <a:buClr>
                <a:srgbClr val="FFFFFF"/>
              </a:buClr>
              <a:defRPr sz="3384">
                <a:latin typeface="+mn-lt"/>
                <a:ea typeface="+mn-ea"/>
                <a:cs typeface="+mn-cs"/>
                <a:sym typeface="Avenir Light"/>
              </a:defRPr>
            </a:pPr>
            <a:r>
              <a:t>One of the active ingredients in cannabis, different than THC </a:t>
            </a:r>
            <a:endParaRPr sz="3196"/>
          </a:p>
          <a:p>
            <a:pPr lvl="1" marL="949787" indent="-399684" defTabSz="549148">
              <a:spcBef>
                <a:spcPts val="0"/>
              </a:spcBef>
              <a:buClr>
                <a:srgbClr val="FFFFFF"/>
              </a:buClr>
              <a:defRPr sz="3384">
                <a:latin typeface="+mn-lt"/>
                <a:ea typeface="+mn-ea"/>
                <a:cs typeface="+mn-cs"/>
                <a:sym typeface="Avenir Light"/>
              </a:defRPr>
            </a:pPr>
            <a:r>
              <a:t>No psychoactive effects </a:t>
            </a:r>
            <a:endParaRPr sz="3196"/>
          </a:p>
          <a:p>
            <a:pPr lvl="1" marL="949787" indent="-399684" defTabSz="549148">
              <a:spcBef>
                <a:spcPts val="0"/>
              </a:spcBef>
              <a:buClr>
                <a:srgbClr val="FFFFFF"/>
              </a:buClr>
              <a:defRPr sz="3384">
                <a:latin typeface="+mn-lt"/>
                <a:ea typeface="+mn-ea"/>
                <a:cs typeface="+mn-cs"/>
                <a:sym typeface="Avenir Light"/>
              </a:defRPr>
            </a:pPr>
            <a:r>
              <a:t>Low affinity to the CB1 and CB2 receptors</a:t>
            </a:r>
            <a:endParaRPr sz="3196"/>
          </a:p>
          <a:p>
            <a:pPr lvl="1" marL="949787" indent="-399684" defTabSz="549148">
              <a:spcBef>
                <a:spcPts val="0"/>
              </a:spcBef>
              <a:buClr>
                <a:srgbClr val="FFFFFF"/>
              </a:buClr>
              <a:defRPr sz="3384">
                <a:latin typeface="+mn-lt"/>
                <a:ea typeface="+mn-ea"/>
                <a:cs typeface="+mn-cs"/>
                <a:sym typeface="Avenir Light"/>
              </a:defRPr>
            </a:pPr>
            <a:r>
              <a:t>Enhances 5-HT, Glycine receptors, G couple receptors, effects intracellular calcium, antioxidant effects, anti-inflammatory effects, analgesic </a:t>
            </a:r>
            <a:endParaRPr sz="3196"/>
          </a:p>
          <a:p>
            <a:pPr lvl="1" marL="949787" indent="-399684" defTabSz="549148">
              <a:spcBef>
                <a:spcPts val="0"/>
              </a:spcBef>
              <a:buClr>
                <a:srgbClr val="FFFFFF"/>
              </a:buClr>
              <a:defRPr sz="3384">
                <a:latin typeface="+mn-lt"/>
                <a:ea typeface="+mn-ea"/>
                <a:cs typeface="+mn-cs"/>
                <a:sym typeface="Avenir Light"/>
              </a:defRPr>
            </a:pPr>
            <a:r>
              <a:t>“Charlotte's Web”</a:t>
            </a:r>
            <a:endParaRPr sz="3196"/>
          </a:p>
          <a:p>
            <a:pPr lvl="1" marL="949787" indent="-399684" defTabSz="549148">
              <a:spcBef>
                <a:spcPts val="0"/>
              </a:spcBef>
              <a:buClr>
                <a:srgbClr val="FFFFFF"/>
              </a:buClr>
              <a:defRPr sz="3384">
                <a:latin typeface="+mn-lt"/>
                <a:ea typeface="+mn-ea"/>
                <a:cs typeface="+mn-cs"/>
                <a:sym typeface="Avenir Light"/>
              </a:defRPr>
            </a:pPr>
            <a:r>
              <a:t>Orphan Drug status for treatment resistant childhood seizures (Epidiolex, GW Pharmaceuticals)</a:t>
            </a:r>
          </a:p>
        </p:txBody>
      </p:sp>
      <p:sp>
        <p:nvSpPr>
          <p:cNvPr id="172" name="Slide Number"/>
          <p:cNvSpPr txBox="1"/>
          <p:nvPr>
            <p:ph type="sldNum" sz="quarter" idx="2"/>
          </p:nvPr>
        </p:nvSpPr>
        <p:spPr>
          <a:xfrm>
            <a:off x="12227559" y="9391226"/>
            <a:ext cx="127001"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prstGeom prst="rect">
            <a:avLst/>
          </a:prstGeom>
        </p:spPr>
        <p:txBody>
          <a:bodyPr/>
          <a:lstStyle/>
          <a:p>
            <a:pPr/>
          </a:p>
        </p:txBody>
      </p:sp>
      <p:sp>
        <p:nvSpPr>
          <p:cNvPr id="177" name="Slide Number"/>
          <p:cNvSpPr txBox="1"/>
          <p:nvPr>
            <p:ph type="sldNum" sz="quarter" idx="2"/>
          </p:nvPr>
        </p:nvSpPr>
        <p:spPr>
          <a:xfrm>
            <a:off x="12227559" y="9391226"/>
            <a:ext cx="127001"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8" name="Picture 2" descr="Picture 2"/>
          <p:cNvPicPr>
            <a:picLocks noChangeAspect="1"/>
          </p:cNvPicPr>
          <p:nvPr/>
        </p:nvPicPr>
        <p:blipFill>
          <a:blip r:embed="rId3">
            <a:extLst/>
          </a:blip>
          <a:stretch>
            <a:fillRect/>
          </a:stretch>
        </p:blipFill>
        <p:spPr>
          <a:xfrm>
            <a:off x="1163603" y="748294"/>
            <a:ext cx="10677594" cy="8257012"/>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Image" descr="Image"/>
          <p:cNvPicPr>
            <a:picLocks noChangeAspect="1"/>
          </p:cNvPicPr>
          <p:nvPr/>
        </p:nvPicPr>
        <p:blipFill>
          <a:blip r:embed="rId2">
            <a:extLst/>
          </a:blip>
          <a:stretch>
            <a:fillRect/>
          </a:stretch>
        </p:blipFill>
        <p:spPr>
          <a:xfrm>
            <a:off x="1207044" y="0"/>
            <a:ext cx="10590712" cy="97536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4" name="hemp-vs-marijuana.jpg" descr="hemp-vs-marijuana.jpg"/>
          <p:cNvPicPr>
            <a:picLocks noChangeAspect="1"/>
          </p:cNvPicPr>
          <p:nvPr/>
        </p:nvPicPr>
        <p:blipFill>
          <a:blip r:embed="rId2">
            <a:extLst/>
          </a:blip>
          <a:stretch>
            <a:fillRect/>
          </a:stretch>
        </p:blipFill>
        <p:spPr>
          <a:xfrm>
            <a:off x="660400" y="1670050"/>
            <a:ext cx="11684000" cy="6937375"/>
          </a:xfrm>
          <a:prstGeom prst="rect">
            <a:avLst/>
          </a:prstGeom>
          <a:ln w="12700">
            <a:miter lim="400000"/>
          </a:ln>
        </p:spPr>
      </p:pic>
      <p:sp>
        <p:nvSpPr>
          <p:cNvPr id="185" name="HEMP vs marijuana:…"/>
          <p:cNvSpPr txBox="1"/>
          <p:nvPr>
            <p:ph type="title" idx="4294967295"/>
          </p:nvPr>
        </p:nvSpPr>
        <p:spPr>
          <a:xfrm>
            <a:off x="660400" y="241300"/>
            <a:ext cx="11684000" cy="1422400"/>
          </a:xfrm>
          <a:prstGeom prst="rect">
            <a:avLst/>
          </a:prstGeom>
        </p:spPr>
        <p:txBody>
          <a:bodyPr/>
          <a:lstStyle/>
          <a:p>
            <a:pPr algn="ctr" defTabSz="496570">
              <a:defRPr spc="612" sz="3825"/>
            </a:pPr>
            <a:r>
              <a:t>HEMP vs marijuana:</a:t>
            </a:r>
          </a:p>
          <a:p>
            <a:pPr algn="ctr" defTabSz="496570">
              <a:defRPr spc="612" sz="3825"/>
            </a:pPr>
            <a:r>
              <a:t>All CBD &amp; THC is </a:t>
            </a:r>
            <a:r>
              <a:rPr>
                <a:latin typeface="Avenir Heavy"/>
                <a:ea typeface="Avenir Heavy"/>
                <a:cs typeface="Avenir Heavy"/>
                <a:sym typeface="Avenir Heavy"/>
              </a:rPr>
              <a:t>not</a:t>
            </a:r>
            <a:r>
              <a:t> the same!</a:t>
            </a:r>
          </a:p>
        </p:txBody>
      </p:sp>
      <p:sp>
        <p:nvSpPr>
          <p:cNvPr id="186" name="THC up to 30%!"/>
          <p:cNvSpPr txBox="1"/>
          <p:nvPr/>
        </p:nvSpPr>
        <p:spPr>
          <a:xfrm>
            <a:off x="9230360" y="5524500"/>
            <a:ext cx="3063052" cy="48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solidFill>
                  <a:schemeClr val="accent5"/>
                </a:solidFill>
                <a:latin typeface="Avenir Medium"/>
                <a:ea typeface="Avenir Medium"/>
                <a:cs typeface="Avenir Medium"/>
                <a:sym typeface="Avenir Medium"/>
              </a:defRPr>
            </a:lvl1pPr>
          </a:lstStyle>
          <a:p>
            <a:pPr/>
            <a:r>
              <a:t>THC up to 30%!</a:t>
            </a:r>
          </a:p>
        </p:txBody>
      </p:sp>
      <p:sp>
        <p:nvSpPr>
          <p:cNvPr id="187" name="https://cbdorigin.com/hemp-vs-marijuana/"/>
          <p:cNvSpPr txBox="1"/>
          <p:nvPr/>
        </p:nvSpPr>
        <p:spPr>
          <a:xfrm>
            <a:off x="2118309" y="8988425"/>
            <a:ext cx="8768182"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4200"/>
              </a:spcBef>
              <a:defRPr sz="3600" u="sng">
                <a:hlinkClick r:id="rId3" invalidUrl="" action="" tgtFrame="" tooltip="" history="1" highlightClick="0" endSnd="0"/>
              </a:defRPr>
            </a:lvl1pPr>
          </a:lstStyle>
          <a:p>
            <a:pPr>
              <a:defRPr u="none"/>
            </a:pPr>
            <a:r>
              <a:rPr u="sng">
                <a:hlinkClick r:id="rId3" invalidUrl="" action="" tgtFrame="" tooltip="" history="1" highlightClick="0" endSnd="0"/>
              </a:rPr>
              <a:t>https://cbdorigin.com/hemp-vs-marijuana/</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itle 1"/>
          <p:cNvSpPr txBox="1"/>
          <p:nvPr>
            <p:ph type="title"/>
          </p:nvPr>
        </p:nvSpPr>
        <p:spPr>
          <a:prstGeom prst="rect">
            <a:avLst/>
          </a:prstGeom>
        </p:spPr>
        <p:txBody>
          <a:bodyPr/>
          <a:lstStyle>
            <a:lvl1pPr algn="l" defTabSz="554990">
              <a:defRPr b="0" cap="all" spc="942" sz="5890">
                <a:solidFill>
                  <a:srgbClr val="FFFFFF"/>
                </a:solidFill>
                <a:latin typeface="+mn-lt"/>
                <a:ea typeface="+mn-ea"/>
                <a:cs typeface="+mn-cs"/>
                <a:sym typeface="Avenir Light"/>
              </a:defRPr>
            </a:lvl1pPr>
          </a:lstStyle>
          <a:p>
            <a:pPr>
              <a:defRPr>
                <a:effectLst/>
              </a:defRPr>
            </a:pPr>
            <a:r>
              <a:t>CBD Pharmacokinetics </a:t>
            </a:r>
          </a:p>
        </p:txBody>
      </p:sp>
      <p:sp>
        <p:nvSpPr>
          <p:cNvPr id="190" name="Content Placeholder 2"/>
          <p:cNvSpPr txBox="1"/>
          <p:nvPr>
            <p:ph type="body" idx="1"/>
          </p:nvPr>
        </p:nvSpPr>
        <p:spPr>
          <a:xfrm>
            <a:off x="650239" y="2275840"/>
            <a:ext cx="11704322" cy="6697472"/>
          </a:xfrm>
          <a:prstGeom prst="rect">
            <a:avLst/>
          </a:prstGeom>
        </p:spPr>
        <p:txBody>
          <a:bodyPr/>
          <a:lstStyle/>
          <a:p>
            <a:pPr marL="666205" indent="-529045" defTabSz="584200">
              <a:spcBef>
                <a:spcPts val="2600"/>
              </a:spcBef>
              <a:defRPr sz="3600">
                <a:latin typeface="+mn-lt"/>
                <a:ea typeface="+mn-ea"/>
                <a:cs typeface="+mn-cs"/>
                <a:sym typeface="Avenir Light"/>
              </a:defRPr>
            </a:pPr>
            <a:r>
              <a:t>Overall, not well known</a:t>
            </a:r>
          </a:p>
          <a:p>
            <a:pPr marL="666205" indent="-529045" defTabSz="584200">
              <a:spcBef>
                <a:spcPts val="2600"/>
              </a:spcBef>
              <a:defRPr sz="3600">
                <a:latin typeface="+mn-lt"/>
                <a:ea typeface="+mn-ea"/>
                <a:cs typeface="+mn-cs"/>
                <a:sym typeface="Avenir Light"/>
              </a:defRPr>
            </a:pPr>
            <a:r>
              <a:t>Majority of data on animals</a:t>
            </a:r>
          </a:p>
          <a:p>
            <a:pPr marL="666205" indent="-529045" defTabSz="584200">
              <a:spcBef>
                <a:spcPts val="2600"/>
              </a:spcBef>
              <a:defRPr sz="3600">
                <a:latin typeface="+mn-lt"/>
                <a:ea typeface="+mn-ea"/>
                <a:cs typeface="+mn-cs"/>
                <a:sym typeface="Avenir Light"/>
              </a:defRPr>
            </a:pPr>
            <a:r>
              <a:t>First pass metabolism (Extensive!)</a:t>
            </a:r>
          </a:p>
          <a:p>
            <a:pPr marL="666205" indent="-529045" defTabSz="584200">
              <a:spcBef>
                <a:spcPts val="2600"/>
              </a:spcBef>
              <a:defRPr sz="3600">
                <a:latin typeface="+mn-lt"/>
                <a:ea typeface="+mn-ea"/>
                <a:cs typeface="+mn-cs"/>
                <a:sym typeface="Avenir Light"/>
              </a:defRPr>
            </a:pPr>
            <a:r>
              <a:t>Absorption depends on route (IV, oral, inhaled)</a:t>
            </a:r>
          </a:p>
          <a:p>
            <a:pPr marL="666205" indent="-529045" defTabSz="584200">
              <a:spcBef>
                <a:spcPts val="2600"/>
              </a:spcBef>
              <a:defRPr sz="3600">
                <a:latin typeface="+mn-lt"/>
                <a:ea typeface="+mn-ea"/>
                <a:cs typeface="+mn-cs"/>
                <a:sym typeface="Avenir Light"/>
              </a:defRPr>
            </a:pPr>
            <a:r>
              <a:t>½ life of 9-32 hours</a:t>
            </a:r>
          </a:p>
          <a:p>
            <a:pPr marL="666205" indent="-529045" defTabSz="584200">
              <a:spcBef>
                <a:spcPts val="2600"/>
              </a:spcBef>
              <a:defRPr sz="3600">
                <a:latin typeface="+mn-lt"/>
                <a:ea typeface="+mn-ea"/>
                <a:cs typeface="+mn-cs"/>
                <a:sym typeface="Avenir Light"/>
              </a:defRPr>
            </a:pPr>
            <a:r>
              <a:t>Low toxicity profile in studies (short term use)</a:t>
            </a:r>
          </a:p>
          <a:p>
            <a:pPr marL="548640" indent="-411480" defTabSz="584200">
              <a:spcBef>
                <a:spcPts val="2600"/>
              </a:spcBef>
              <a:defRPr sz="3600">
                <a:latin typeface="+mn-lt"/>
                <a:ea typeface="+mn-ea"/>
                <a:cs typeface="+mn-cs"/>
                <a:sym typeface="Avenir Light"/>
              </a:defRPr>
            </a:pPr>
            <a:r>
              <a:t>Inhibitor of CYP450 (drug-drug interactions)</a:t>
            </a:r>
          </a:p>
        </p:txBody>
      </p:sp>
      <p:sp>
        <p:nvSpPr>
          <p:cNvPr id="191" name="Slide Number"/>
          <p:cNvSpPr txBox="1"/>
          <p:nvPr>
            <p:ph type="sldNum" sz="quarter" idx="2"/>
          </p:nvPr>
        </p:nvSpPr>
        <p:spPr>
          <a:xfrm>
            <a:off x="12227559" y="9391226"/>
            <a:ext cx="127001" cy="25400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97" name="Group 4"/>
          <p:cNvGrpSpPr/>
          <p:nvPr/>
        </p:nvGrpSpPr>
        <p:grpSpPr>
          <a:xfrm>
            <a:off x="5986313" y="251507"/>
            <a:ext cx="6868627" cy="9347530"/>
            <a:chOff x="0" y="0"/>
            <a:chExt cx="6868626" cy="9347528"/>
          </a:xfrm>
        </p:grpSpPr>
        <p:pic>
          <p:nvPicPr>
            <p:cNvPr id="195" name="Picture 2" descr="Picture 2"/>
            <p:cNvPicPr>
              <a:picLocks noChangeAspect="1"/>
            </p:cNvPicPr>
            <p:nvPr/>
          </p:nvPicPr>
          <p:blipFill>
            <a:blip r:embed="rId2">
              <a:extLst/>
            </a:blip>
            <a:stretch>
              <a:fillRect/>
            </a:stretch>
          </p:blipFill>
          <p:spPr>
            <a:xfrm>
              <a:off x="0" y="0"/>
              <a:ext cx="6868627" cy="9347529"/>
            </a:xfrm>
            <a:prstGeom prst="rect">
              <a:avLst/>
            </a:prstGeom>
            <a:ln w="12700" cap="flat">
              <a:noFill/>
              <a:miter lim="400000"/>
            </a:ln>
            <a:effectLst/>
          </p:spPr>
        </p:pic>
        <p:sp>
          <p:nvSpPr>
            <p:cNvPr id="196" name="TextBox 3"/>
            <p:cNvSpPr txBox="1"/>
            <p:nvPr/>
          </p:nvSpPr>
          <p:spPr>
            <a:xfrm>
              <a:off x="3718354" y="8874724"/>
              <a:ext cx="2979700" cy="43961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5023" tIns="65023" rIns="65023" bIns="65023" numCol="1" anchor="t">
              <a:noAutofit/>
            </a:bodyPr>
            <a:lstStyle>
              <a:lvl1pPr algn="l" defTabSz="1300480">
                <a:defRPr sz="1400">
                  <a:solidFill>
                    <a:srgbClr val="000000"/>
                  </a:solidFill>
                  <a:latin typeface="Book Antiqua"/>
                  <a:ea typeface="Book Antiqua"/>
                  <a:cs typeface="Book Antiqua"/>
                  <a:sym typeface="Book Antiqua"/>
                </a:defRPr>
              </a:lvl1pPr>
            </a:lstStyle>
            <a:p>
              <a:pPr/>
              <a:r>
                <a:t>Pharmacytimes.com</a:t>
              </a:r>
            </a:p>
          </p:txBody>
        </p:sp>
      </p:grpSp>
      <p:sp>
        <p:nvSpPr>
          <p:cNvPr id="198" name="Watch for Drug Interactions!…"/>
          <p:cNvSpPr txBox="1"/>
          <p:nvPr/>
        </p:nvSpPr>
        <p:spPr>
          <a:xfrm>
            <a:off x="443891" y="905722"/>
            <a:ext cx="5309818" cy="803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Watch for Drug Interactions!</a:t>
            </a:r>
          </a:p>
          <a:p>
            <a:pPr/>
          </a:p>
          <a:p>
            <a:pPr/>
            <a:r>
              <a:t>CBD causes potent CYP2C19 inhibition!</a:t>
            </a:r>
          </a:p>
          <a:p>
            <a:pPr>
              <a:defRPr sz="1900"/>
            </a:pPr>
            <a:r>
              <a:rPr u="sng">
                <a:hlinkClick r:id="rId3" invalidUrl="" action="" tgtFrame="" tooltip="" history="1" highlightClick="0" endSnd="0"/>
              </a:rPr>
              <a:t>https://www.ncbi.nlm.nih.gov/pubmed/23318708</a:t>
            </a:r>
          </a:p>
          <a:p>
            <a:pPr>
              <a:defRPr sz="1900"/>
            </a:pPr>
          </a:p>
          <a:p>
            <a:pPr/>
          </a:p>
          <a:p>
            <a:pPr/>
            <a:r>
              <a:t>CYP3A4 Genetics affects the sensitivity to CBD</a:t>
            </a:r>
          </a:p>
          <a:p>
            <a:pPr>
              <a:defRPr sz="1900"/>
            </a:pPr>
            <a:r>
              <a:rPr u="sng">
                <a:hlinkClick r:id="rId4" invalidUrl="" action="" tgtFrame="" tooltip="" history="1" highlightClick="0" endSnd="0"/>
              </a:rPr>
              <a:t>http://profofpot.com/cyp3a4-genetics-cannabinoid-metabolism/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1"/>
    </p:bldLst>
  </p:timing>
</p:sld>
</file>

<file path=ppt/theme/theme1.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1">
  <a:themeElements>
    <a:clrScheme name="New_Template1">
      <a:dk1>
        <a:srgbClr val="000000"/>
      </a:dk1>
      <a:lt1>
        <a:srgbClr val="FFFFFF"/>
      </a:lt1>
      <a:dk2>
        <a:srgbClr val="4F4F4F"/>
      </a:dk2>
      <a:lt2>
        <a:srgbClr val="BFBFBF"/>
      </a:lt2>
      <a:accent1>
        <a:srgbClr val="1B6BBC"/>
      </a:accent1>
      <a:accent2>
        <a:srgbClr val="42AAC9"/>
      </a:accent2>
      <a:accent3>
        <a:srgbClr val="518C15"/>
      </a:accent3>
      <a:accent4>
        <a:srgbClr val="DE9000"/>
      </a:accent4>
      <a:accent5>
        <a:srgbClr val="DB2800"/>
      </a:accent5>
      <a:accent6>
        <a:srgbClr val="B130C2"/>
      </a:accent6>
      <a:hlink>
        <a:srgbClr val="0000FF"/>
      </a:hlink>
      <a:folHlink>
        <a:srgbClr val="FF00FF"/>
      </a:folHlink>
    </a:clrScheme>
    <a:fontScheme name="New_Template1">
      <a:majorFont>
        <a:latin typeface="Avenir Light"/>
        <a:ea typeface="Avenir Light"/>
        <a:cs typeface="Avenir Light"/>
      </a:majorFont>
      <a:minorFont>
        <a:latin typeface="Avenir Light"/>
        <a:ea typeface="Avenir Light"/>
        <a:cs typeface="Avenir Light"/>
      </a:minorFont>
    </a:fontScheme>
    <a:fmtScheme name="New_Template1">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50000"/>
            <a:satOff val="-18071"/>
            <a:lumOff val="-1460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all" i="0" spc="384" strike="noStrike" sz="2400" u="none" kumimoji="0" normalizeH="0">
            <a:ln>
              <a:noFill/>
            </a:ln>
            <a:solidFill>
              <a:srgbClr val="FFFFFF"/>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uFillTx/>
            <a:latin typeface="+mn-lt"/>
            <a:ea typeface="+mn-ea"/>
            <a:cs typeface="+mn-cs"/>
            <a:sym typeface="Avenir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